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  <p:sldMasterId id="2147483684" r:id="rId5"/>
    <p:sldMasterId id="2147483694" r:id="rId6"/>
    <p:sldMasterId id="2147483697" r:id="rId7"/>
    <p:sldMasterId id="2147483727" r:id="rId8"/>
    <p:sldMasterId id="2147483714" r:id="rId9"/>
    <p:sldMasterId id="2147483717" r:id="rId10"/>
    <p:sldMasterId id="2147483721" r:id="rId11"/>
  </p:sldMasterIdLst>
  <p:notesMasterIdLst>
    <p:notesMasterId r:id="rId34"/>
  </p:notesMasterIdLst>
  <p:handoutMasterIdLst>
    <p:handoutMasterId r:id="rId35"/>
  </p:handoutMasterIdLst>
  <p:sldIdLst>
    <p:sldId id="259" r:id="rId12"/>
    <p:sldId id="479" r:id="rId13"/>
    <p:sldId id="648" r:id="rId14"/>
    <p:sldId id="646" r:id="rId15"/>
    <p:sldId id="659" r:id="rId16"/>
    <p:sldId id="480" r:id="rId17"/>
    <p:sldId id="650" r:id="rId18"/>
    <p:sldId id="651" r:id="rId19"/>
    <p:sldId id="652" r:id="rId20"/>
    <p:sldId id="653" r:id="rId21"/>
    <p:sldId id="657" r:id="rId22"/>
    <p:sldId id="655" r:id="rId23"/>
    <p:sldId id="490" r:id="rId24"/>
    <p:sldId id="288" r:id="rId25"/>
    <p:sldId id="289" r:id="rId26"/>
    <p:sldId id="290" r:id="rId27"/>
    <p:sldId id="656" r:id="rId28"/>
    <p:sldId id="658" r:id="rId29"/>
    <p:sldId id="624" r:id="rId30"/>
    <p:sldId id="625" r:id="rId31"/>
    <p:sldId id="619" r:id="rId32"/>
    <p:sldId id="4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3FA941-2C7B-4519-8DCC-A2400BF18377}">
          <p14:sldIdLst>
            <p14:sldId id="259"/>
            <p14:sldId id="479"/>
            <p14:sldId id="648"/>
            <p14:sldId id="646"/>
            <p14:sldId id="659"/>
            <p14:sldId id="480"/>
            <p14:sldId id="650"/>
            <p14:sldId id="651"/>
            <p14:sldId id="652"/>
            <p14:sldId id="653"/>
            <p14:sldId id="657"/>
            <p14:sldId id="655"/>
            <p14:sldId id="490"/>
            <p14:sldId id="288"/>
            <p14:sldId id="289"/>
            <p14:sldId id="290"/>
            <p14:sldId id="656"/>
            <p14:sldId id="658"/>
            <p14:sldId id="624"/>
            <p14:sldId id="625"/>
            <p14:sldId id="619"/>
            <p14:sldId id="4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1E7BE7-2EBE-6A57-6A5E-F2A5722B781A}" name="Dominic Scott" initials="DS" userId="S::dscott@raponline.org::94722a31-3b25-4a5f-b0f0-07168c184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Stetler" initials="DS" lastIdx="8" clrIdx="0">
    <p:extLst>
      <p:ext uri="{19B8F6BF-5375-455C-9EA6-DF929625EA0E}">
        <p15:presenceInfo xmlns:p15="http://schemas.microsoft.com/office/powerpoint/2012/main" userId="Deborah Stetler" providerId="None"/>
      </p:ext>
    </p:extLst>
  </p:cmAuthor>
  <p:cmAuthor id="2" name="Deborah Bynum" initials="DB" lastIdx="48" clrIdx="1">
    <p:extLst>
      <p:ext uri="{19B8F6BF-5375-455C-9EA6-DF929625EA0E}">
        <p15:presenceInfo xmlns:p15="http://schemas.microsoft.com/office/powerpoint/2012/main" userId="S::dbynum@raponline.org::0181ab86-62f6-45d9-be24-d3a53941d924" providerId="AD"/>
      </p:ext>
    </p:extLst>
  </p:cmAuthor>
  <p:cmAuthor id="3" name="Louise Sunderland" initials="LS" lastIdx="41" clrIdx="2">
    <p:extLst>
      <p:ext uri="{19B8F6BF-5375-455C-9EA6-DF929625EA0E}">
        <p15:presenceInfo xmlns:p15="http://schemas.microsoft.com/office/powerpoint/2012/main" userId="S::lsunderland@raponline.org::949997e0-9145-490b-a679-6da204419575" providerId="AD"/>
      </p:ext>
    </p:extLst>
  </p:cmAuthor>
  <p:cmAuthor id="4" name="Jan Rosenow" initials="JR" lastIdx="1" clrIdx="3">
    <p:extLst>
      <p:ext uri="{19B8F6BF-5375-455C-9EA6-DF929625EA0E}">
        <p15:presenceInfo xmlns:p15="http://schemas.microsoft.com/office/powerpoint/2012/main" userId="S::jrosenow@raponline.org::881d0ec5-6a88-4b9f-851b-c25d5db809b8" providerId="AD"/>
      </p:ext>
    </p:extLst>
  </p:cmAuthor>
  <p:cmAuthor id="5" name="Andreas Jahn" initials="AJ" lastIdx="2" clrIdx="4">
    <p:extLst>
      <p:ext uri="{19B8F6BF-5375-455C-9EA6-DF929625EA0E}">
        <p15:presenceInfo xmlns:p15="http://schemas.microsoft.com/office/powerpoint/2012/main" userId="S::ajahn@raponline.org::d55a7014-52ca-4af7-a647-18c6b3b242fb" providerId="AD"/>
      </p:ext>
    </p:extLst>
  </p:cmAuthor>
  <p:cmAuthor id="6" name="Marion Santini" initials="MS" lastIdx="15" clrIdx="5">
    <p:extLst>
      <p:ext uri="{19B8F6BF-5375-455C-9EA6-DF929625EA0E}">
        <p15:presenceInfo xmlns:p15="http://schemas.microsoft.com/office/powerpoint/2012/main" userId="S::msantini@raponline.org::5c4dd534-74c0-4b04-addf-04698ad117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1F1"/>
    <a:srgbClr val="F27C72"/>
    <a:srgbClr val="FF6153"/>
    <a:srgbClr val="29F1F1"/>
    <a:srgbClr val="FF544F"/>
    <a:srgbClr val="F89D3C"/>
    <a:srgbClr val="F15B4F"/>
    <a:srgbClr val="8FB839"/>
    <a:srgbClr val="165C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8"/>
    <p:restoredTop sz="94762"/>
  </p:normalViewPr>
  <p:slideViewPr>
    <p:cSldViewPr snapToGrid="0">
      <p:cViewPr varScale="1">
        <p:scale>
          <a:sx n="103" d="100"/>
          <a:sy n="103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ichaelhogan\Documents\RAP\Market%20design-General.pdf\Locational%20marginal%20pricing\Nodal\Poland%20paper\Expert%20workshop\Source%20for%20utilization%20graph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ichaelhogan\Documents\RAP\Market%20design-General.pdf\Locational%20marginal%20pricing\Nodal\Poland%20paper\Expert%20workshop\Source%20for%20convergence%20graphi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ichaelhogan\Documents\RAP\Market%20design-General.pdf\Locational%20marginal%20pricing\Nodal\Poland%20paper\Expert%20workshop\Source%20for%20congestion%20costs%20graphi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Utilization rates for critical capacity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Sheet1!$B$2:$B$9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7">
                  <c:v>2016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65</c:v>
                </c:pt>
                <c:pt idx="1">
                  <c:v>63</c:v>
                </c:pt>
                <c:pt idx="2">
                  <c:v>64</c:v>
                </c:pt>
                <c:pt idx="3">
                  <c:v>76</c:v>
                </c:pt>
                <c:pt idx="4">
                  <c:v>87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8-E042-801B-D57CA5431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731568"/>
        <c:axId val="1178692544"/>
      </c:barChart>
      <c:catAx>
        <c:axId val="12147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178692544"/>
        <c:crosses val="autoZero"/>
        <c:auto val="1"/>
        <c:lblAlgn val="ctr"/>
        <c:lblOffset val="100"/>
        <c:noMultiLvlLbl val="0"/>
      </c:catAx>
      <c:valAx>
        <c:axId val="117869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21473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err="1"/>
              <a:t>Preisdifferenz</a:t>
            </a:r>
            <a:r>
              <a:rPr lang="en-US" sz="2400" baseline="0" dirty="0"/>
              <a:t> </a:t>
            </a:r>
            <a:r>
              <a:rPr lang="en-US" sz="2400" baseline="0" dirty="0" err="1"/>
              <a:t>zwischen</a:t>
            </a:r>
            <a:r>
              <a:rPr lang="en-US" sz="2400" baseline="0" dirty="0"/>
              <a:t>  Day-Ahead und Real Time </a:t>
            </a:r>
            <a:r>
              <a:rPr lang="en-US" sz="2400" baseline="0" dirty="0" err="1"/>
              <a:t>Markt</a:t>
            </a:r>
            <a:endParaRPr lang="en-US" sz="2400" baseline="0" dirty="0"/>
          </a:p>
        </c:rich>
      </c:tx>
      <c:layout>
        <c:manualLayout>
          <c:xMode val="edge"/>
          <c:yMode val="edge"/>
          <c:x val="5.3488771648869483E-2"/>
          <c:y val="1.4977686784727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>
        <c:manualLayout>
          <c:layoutTarget val="inner"/>
          <c:xMode val="edge"/>
          <c:yMode val="edge"/>
          <c:x val="5.0809499142247819E-2"/>
          <c:y val="0.2435371871196611"/>
          <c:w val="0.92912217373453898"/>
          <c:h val="0.68187393269239838"/>
        </c:manualLayout>
      </c:layout>
      <c:barChart>
        <c:barDir val="col"/>
        <c:grouping val="clustered"/>
        <c:varyColors val="0"/>
        <c:ser>
          <c:idx val="0"/>
          <c:order val="0"/>
          <c:tx>
            <c:v>All months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Sheet1!$B$1:$B$11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Sheet1!$C$1:$C$11</c:f>
              <c:numCache>
                <c:formatCode>General</c:formatCode>
                <c:ptCount val="11"/>
                <c:pt idx="0">
                  <c:v>14.08</c:v>
                </c:pt>
                <c:pt idx="1">
                  <c:v>33.25</c:v>
                </c:pt>
                <c:pt idx="2">
                  <c:v>12.37</c:v>
                </c:pt>
                <c:pt idx="3">
                  <c:v>12.25</c:v>
                </c:pt>
                <c:pt idx="4">
                  <c:v>24.5</c:v>
                </c:pt>
                <c:pt idx="5">
                  <c:v>9.9600000000000009</c:v>
                </c:pt>
                <c:pt idx="6">
                  <c:v>9.86</c:v>
                </c:pt>
                <c:pt idx="7">
                  <c:v>12.87</c:v>
                </c:pt>
                <c:pt idx="8">
                  <c:v>8.08</c:v>
                </c:pt>
                <c:pt idx="9">
                  <c:v>7.44</c:v>
                </c:pt>
                <c:pt idx="1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C-4F47-A1AE-8EDF26181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061664"/>
        <c:axId val="1214063344"/>
      </c:barChart>
      <c:catAx>
        <c:axId val="12140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214063344"/>
        <c:crosses val="autoZero"/>
        <c:auto val="1"/>
        <c:lblAlgn val="ctr"/>
        <c:lblOffset val="100"/>
        <c:noMultiLvlLbl val="0"/>
      </c:catAx>
      <c:valAx>
        <c:axId val="121406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21406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ERCOT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Sheet1!$B$3:$B$9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Sheet1!$C$3:$C$9</c:f>
              <c:numCache>
                <c:formatCode>General</c:formatCode>
                <c:ptCount val="7"/>
                <c:pt idx="0">
                  <c:v>690</c:v>
                </c:pt>
                <c:pt idx="1">
                  <c:v>660</c:v>
                </c:pt>
                <c:pt idx="2">
                  <c:v>480</c:v>
                </c:pt>
                <c:pt idx="3">
                  <c:v>710</c:v>
                </c:pt>
                <c:pt idx="4">
                  <c:v>350</c:v>
                </c:pt>
                <c:pt idx="5">
                  <c:v>495</c:v>
                </c:pt>
                <c:pt idx="6">
                  <c:v>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1-E944-A90E-152D5E110CFE}"/>
            </c:ext>
          </c:extLst>
        </c:ser>
        <c:ser>
          <c:idx val="1"/>
          <c:order val="1"/>
          <c:tx>
            <c:v>Germany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Sheet1!$B$3:$B$9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Sheet1!$D$3:$D$9</c:f>
              <c:numCache>
                <c:formatCode>0</c:formatCode>
                <c:ptCount val="7"/>
                <c:pt idx="0" formatCode="General">
                  <c:v>200</c:v>
                </c:pt>
                <c:pt idx="1">
                  <c:v>222.22222222222223</c:v>
                </c:pt>
                <c:pt idx="2">
                  <c:v>211.11111111111111</c:v>
                </c:pt>
                <c:pt idx="3" formatCode="General">
                  <c:v>300</c:v>
                </c:pt>
                <c:pt idx="4">
                  <c:v>1222.2222222222222</c:v>
                </c:pt>
                <c:pt idx="5">
                  <c:v>977.77777777777771</c:v>
                </c:pt>
                <c:pt idx="6">
                  <c:v>1555.5555555555554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1-E944-A90E-152D5E110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357632"/>
        <c:axId val="444338720"/>
      </c:barChart>
      <c:catAx>
        <c:axId val="4733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44338720"/>
        <c:crosses val="autoZero"/>
        <c:auto val="1"/>
        <c:lblAlgn val="ctr"/>
        <c:lblOffset val="100"/>
        <c:noMultiLvlLbl val="0"/>
      </c:catAx>
      <c:valAx>
        <c:axId val="44433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7335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dirty="0"/>
              <a:t>2017 VRES </a:t>
            </a:r>
            <a:r>
              <a:rPr lang="en-US" sz="1300" dirty="0" err="1"/>
              <a:t>Anteil</a:t>
            </a:r>
            <a:endParaRPr lang="en-US" sz="13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96-E94E-8F8C-7A73FC0E3F81}"/>
              </c:ext>
            </c:extLst>
          </c:dPt>
          <c:val>
            <c:numRef>
              <c:f>Sheet1!$E$11:$E$12</c:f>
              <c:numCache>
                <c:formatCode>General</c:formatCode>
                <c:ptCount val="2"/>
                <c:pt idx="0">
                  <c:v>18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6-E94E-8F8C-7A73FC0E3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176896"/>
        <c:axId val="308091120"/>
      </c:barChart>
      <c:catAx>
        <c:axId val="350176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308091120"/>
        <c:crosses val="autoZero"/>
        <c:auto val="1"/>
        <c:lblAlgn val="ctr"/>
        <c:lblOffset val="100"/>
        <c:noMultiLvlLbl val="0"/>
      </c:catAx>
      <c:valAx>
        <c:axId val="308091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5017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0776A-FB61-4E6A-BC82-D5E5A3E83C0A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25790-B3AF-49D8-9A7A-F5CDD00E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6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04D37-3C12-9149-9DF5-864EA1C5E66F}" type="datetimeFigureOut">
              <a:rPr lang="en-US" smtClean="0"/>
              <a:t>5/26/23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6C20-43DF-494D-9D8C-1E2F5563A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66C20-43DF-494D-9D8C-1E2F5563A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Stephan woodhouse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intraday trading  </a:t>
            </a:r>
            <a:endParaRPr lang="en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time data vs best EU examples / Spain,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realtime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central dispatch, continuous intraday auctions, liquidity issue lower than transaction</a:t>
            </a:r>
            <a:endParaRPr lang="en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1998 Single bidding zone, 2005 smaller zones, 4 than 6, 2011 nodal supply</a:t>
            </a:r>
            <a:endParaRPr lang="en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market monitor, PUC, ERCOT pushed </a:t>
            </a:r>
            <a:endParaRPr lang="en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Redispatch up and down with changes</a:t>
            </a:r>
            <a:endParaRPr lang="en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66C20-43DF-494D-9D8C-1E2F5563A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is an image. Cut and paste from source.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832B-628E-4F8E-BD8B-6163C34D246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44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is an image. Cut and paste from source.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832B-628E-4F8E-BD8B-6163C34D246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888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is an image. Cut and paste from source.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832B-628E-4F8E-BD8B-6163C34D246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936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onlin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onlin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onlin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onlin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onlin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itle English With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79" y="1836803"/>
            <a:ext cx="2071061" cy="12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spc="19" baseline="0">
                <a:solidFill>
                  <a:srgbClr val="0930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60012" y="4593726"/>
            <a:ext cx="9523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spc="27" baseline="0" dirty="0">
                <a:solidFill>
                  <a:srgbClr val="F15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79" lvl="0" indent="-228579"/>
            <a:r>
              <a:rPr lang="en-US"/>
              <a:t>Click to edit conference/venue of presentation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979" y="2284938"/>
            <a:ext cx="9523000" cy="1325563"/>
          </a:xfrm>
          <a:prstGeom prst="rect">
            <a:avLst/>
          </a:prstGeom>
        </p:spPr>
        <p:txBody>
          <a:bodyPr lIns="0"/>
          <a:lstStyle>
            <a:lvl1pPr>
              <a:defRPr lang="en-US" sz="4200" b="1" spc="-55" baseline="0" dirty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61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B&amp;W">
    <p:bg>
      <p:bgPr>
        <a:blipFill dpi="0"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7468"/>
            <a:ext cx="11852923" cy="2972932"/>
          </a:xfrm>
          <a:prstGeom prst="rect">
            <a:avLst/>
          </a:prstGeom>
          <a:solidFill>
            <a:srgbClr val="16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78181" y="672353"/>
            <a:ext cx="0" cy="6185647"/>
          </a:xfrm>
          <a:prstGeom prst="line">
            <a:avLst/>
          </a:prstGeom>
          <a:ln>
            <a:solidFill>
              <a:srgbClr val="F15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88476" y="539448"/>
            <a:ext cx="766003" cy="8961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6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6123" y="1796360"/>
            <a:ext cx="9074572" cy="298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545"/>
              </a:lnSpc>
              <a:spcBef>
                <a:spcPts val="0"/>
              </a:spcBef>
              <a:buNone/>
              <a:defRPr sz="2000" spc="-9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91525" y="685800"/>
            <a:ext cx="9087676" cy="1021788"/>
          </a:xfrm>
          <a:prstGeom prst="rect">
            <a:avLst/>
          </a:prstGeom>
        </p:spPr>
        <p:txBody>
          <a:bodyPr/>
          <a:lstStyle>
            <a:lvl1pPr>
              <a:defRPr lang="en-US" sz="3700" b="1" kern="1200" spc="-27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70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9712" y="2016444"/>
            <a:ext cx="11102725" cy="581154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>
              <a:lnSpc>
                <a:spcPct val="110000"/>
              </a:lnSpc>
              <a:buNone/>
              <a:defRPr sz="3200" b="1" spc="-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5877" y="2597335"/>
            <a:ext cx="11079055" cy="5183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10000"/>
              </a:lnSpc>
              <a:buNone/>
              <a:defRPr sz="2800">
                <a:solidFill>
                  <a:srgbClr val="08305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3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32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7221" y="2011364"/>
            <a:ext cx="11087711" cy="581154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>
              <a:lnSpc>
                <a:spcPct val="110000"/>
              </a:lnSpc>
              <a:buNone/>
              <a:defRPr sz="3200" b="1" spc="-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8512" y="2671451"/>
            <a:ext cx="5249665" cy="43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lang="en-US" sz="2800" b="0" i="0" spc="0" smtClean="0">
                <a:solidFill>
                  <a:srgbClr val="083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04798" y="2671451"/>
            <a:ext cx="5249665" cy="43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lang="en-US" sz="2800" b="0" i="0" spc="0" smtClean="0">
                <a:solidFill>
                  <a:srgbClr val="083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06FC50-3D9C-A844-94E8-6A053D56C40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2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47221" y="2108034"/>
            <a:ext cx="11110633" cy="3073567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342900" indent="-342900">
              <a:lnSpc>
                <a:spcPct val="110000"/>
              </a:lnSpc>
              <a:spcBef>
                <a:spcPts val="818"/>
              </a:spcBef>
              <a:buClr>
                <a:srgbClr val="F15B55"/>
              </a:buClr>
              <a:buFont typeface="Arial"/>
              <a:buChar char="•"/>
              <a:defRPr lang="en-US" sz="2800" b="0" i="0" spc="0" smtClean="0">
                <a:solidFill>
                  <a:srgbClr val="414042"/>
                </a:solidFill>
                <a:effectLst/>
                <a:latin typeface="Arial"/>
                <a:cs typeface="Arial"/>
              </a:defRPr>
            </a:lvl1pPr>
            <a:lvl2pPr>
              <a:lnSpc>
                <a:spcPct val="110000"/>
              </a:lnSpc>
              <a:buClr>
                <a:schemeClr val="accent5"/>
              </a:buClr>
              <a:buSzPct val="70000"/>
              <a:defRPr sz="2800">
                <a:solidFill>
                  <a:srgbClr val="414042"/>
                </a:solidFill>
                <a:latin typeface="Arial"/>
                <a:cs typeface="Arial"/>
              </a:defRPr>
            </a:lvl2pPr>
            <a:lvl3pPr>
              <a:lnSpc>
                <a:spcPct val="110000"/>
              </a:lnSpc>
              <a:buClr>
                <a:srgbClr val="414042"/>
              </a:buClr>
              <a:buSzPct val="70000"/>
              <a:defRPr sz="2800">
                <a:solidFill>
                  <a:srgbClr val="414042"/>
                </a:solidFill>
                <a:latin typeface="Arial"/>
                <a:cs typeface="Arial"/>
              </a:defRPr>
            </a:lvl3pPr>
            <a:lvl4pPr>
              <a:buSzPct val="70000"/>
              <a:defRPr sz="2800">
                <a:solidFill>
                  <a:srgbClr val="414042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One</a:t>
            </a:r>
          </a:p>
          <a:p>
            <a:pPr lvl="1"/>
            <a:r>
              <a:rPr lang="en-US"/>
              <a:t>Two</a:t>
            </a:r>
          </a:p>
          <a:p>
            <a:pPr lvl="2"/>
            <a:r>
              <a:rPr lang="en-US"/>
              <a:t>Three</a:t>
            </a:r>
          </a:p>
          <a:p>
            <a:pPr lvl="3"/>
            <a:r>
              <a:rPr lang="en-US"/>
              <a:t>Four</a:t>
            </a:r>
          </a:p>
          <a:p>
            <a:pPr lvl="3"/>
            <a:endParaRPr lang="en-US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7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N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48411" y="1654270"/>
            <a:ext cx="3585855" cy="444173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8076195" y="1654270"/>
            <a:ext cx="3585855" cy="444173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18587" y="1804444"/>
            <a:ext cx="3206868" cy="43723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 b="1" spc="-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92567" y="1804444"/>
            <a:ext cx="3206868" cy="43723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rtl="0">
              <a:lnSpc>
                <a:spcPct val="110000"/>
              </a:lnSpc>
              <a:spcBef>
                <a:spcPts val="0"/>
              </a:spcBef>
              <a:buNone/>
              <a:defRPr sz="2800" b="1" spc="-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261415" y="1804444"/>
            <a:ext cx="3206868" cy="43723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rtl="0">
              <a:lnSpc>
                <a:spcPct val="110000"/>
              </a:lnSpc>
              <a:spcBef>
                <a:spcPts val="0"/>
              </a:spcBef>
              <a:buNone/>
              <a:defRPr sz="2800" b="1" spc="-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18587" y="2458720"/>
            <a:ext cx="3206868" cy="43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lang="en-US" sz="2800" b="0" i="0" spc="0" smtClean="0">
                <a:solidFill>
                  <a:srgbClr val="4140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261415" y="2448560"/>
            <a:ext cx="3206868" cy="43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lang="en-US" sz="2800" b="0" i="0" spc="0" smtClean="0">
                <a:solidFill>
                  <a:srgbClr val="4140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501797" y="2458720"/>
            <a:ext cx="3206868" cy="43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lang="en-US" sz="2800" b="0" i="0" spc="0" smtClean="0">
                <a:solidFill>
                  <a:srgbClr val="4140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21" y="685801"/>
            <a:ext cx="11087711" cy="948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628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nese 1 Column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47221" y="2071125"/>
            <a:ext cx="11110632" cy="623153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>
              <a:lnSpc>
                <a:spcPct val="110000"/>
              </a:lnSpc>
              <a:buNone/>
              <a:defRPr sz="3200" spc="-55" baseline="0">
                <a:solidFill>
                  <a:schemeClr val="accent6"/>
                </a:solidFill>
                <a:latin typeface="STHeiti" panose="02010600040101010101" pitchFamily="2" charset="-128"/>
                <a:ea typeface="STHeiti" panose="02010600040101010101" pitchFamily="2" charset="-128"/>
                <a:cs typeface="STHeiti" panose="02010600040101010101" pitchFamily="2" charset="-128"/>
              </a:defRPr>
            </a:lvl1pPr>
          </a:lstStyle>
          <a:p>
            <a:pPr lvl="0"/>
            <a:r>
              <a:rPr lang="en-US" altLang="zh-CN"/>
              <a:t>Click to edit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36016" y="2644958"/>
            <a:ext cx="11110633" cy="518701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311713" indent="-311713">
              <a:lnSpc>
                <a:spcPct val="110000"/>
              </a:lnSpc>
              <a:spcBef>
                <a:spcPts val="818"/>
              </a:spcBef>
              <a:buClr>
                <a:srgbClr val="F15B55"/>
              </a:buClr>
              <a:buFont typeface="Arial" panose="020B0604020202020204" pitchFamily="34" charset="0"/>
              <a:buChar char="•"/>
              <a:defRPr lang="en-US" sz="2800" b="0" i="0" spc="0" smtClean="0">
                <a:solidFill>
                  <a:srgbClr val="4140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71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nese 2 Colum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52950" y="2057401"/>
            <a:ext cx="11121837" cy="596094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sz="3200" spc="-9" baseline="0">
                <a:solidFill>
                  <a:srgbClr val="414042"/>
                </a:solidFill>
                <a:latin typeface="STHeiti"/>
                <a:ea typeface="STHeiti"/>
                <a:cs typeface="STHeit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417730" y="2703297"/>
            <a:ext cx="5266271" cy="555442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 rtl="0">
              <a:lnSpc>
                <a:spcPct val="110000"/>
              </a:lnSpc>
              <a:spcBef>
                <a:spcPts val="0"/>
              </a:spcBef>
              <a:buNone/>
              <a:defRPr sz="2800" b="0" spc="-9" baseline="0">
                <a:solidFill>
                  <a:srgbClr val="083050"/>
                </a:solidFill>
                <a:latin typeface="STHeiti" panose="02010600040101010101" pitchFamily="2" charset="-128"/>
                <a:ea typeface="STHeiti" panose="02010600040101010101" pitchFamily="2" charset="-128"/>
                <a:cs typeface="STHeiti" panose="02010600040101010101" pitchFamily="2" charset="-128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zh-CN" altLang="en-US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417730" y="3210189"/>
            <a:ext cx="5266271" cy="555442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311713" indent="-311713" rtl="0">
              <a:lnSpc>
                <a:spcPct val="110000"/>
              </a:lnSpc>
              <a:spcBef>
                <a:spcPts val="909"/>
              </a:spcBef>
              <a:buClr>
                <a:srgbClr val="F15B55"/>
              </a:buClr>
              <a:buFont typeface="Arial" panose="020B0604020202020204" pitchFamily="34" charset="0"/>
              <a:buChar char="•"/>
              <a:defRPr sz="2800" spc="-46" baseline="0">
                <a:solidFill>
                  <a:srgbClr val="414042"/>
                </a:solidFill>
                <a:latin typeface="STHeiti" panose="02010600040101010101" pitchFamily="2" charset="-128"/>
                <a:ea typeface="STHeiti" panose="02010600040101010101" pitchFamily="2" charset="-128"/>
                <a:cs typeface="STHeiti" panose="02010600040101010101" pitchFamily="2" charset="-128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en-US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52950" y="2711722"/>
            <a:ext cx="5266473" cy="555442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 rtl="0">
              <a:lnSpc>
                <a:spcPct val="110000"/>
              </a:lnSpc>
              <a:spcBef>
                <a:spcPts val="0"/>
              </a:spcBef>
              <a:buNone/>
              <a:defRPr sz="2800" b="0" spc="-9" baseline="0">
                <a:solidFill>
                  <a:srgbClr val="083050"/>
                </a:solidFill>
                <a:latin typeface="STHeiti" panose="02010600040101010101" pitchFamily="2" charset="-128"/>
                <a:ea typeface="STHeiti" panose="02010600040101010101" pitchFamily="2" charset="-128"/>
                <a:cs typeface="STHeiti" panose="02010600040101010101" pitchFamily="2" charset="-128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zh-CN" altLang="en-US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52950" y="3218614"/>
            <a:ext cx="5266473" cy="555442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311713" indent="-311713" rtl="0">
              <a:lnSpc>
                <a:spcPct val="110000"/>
              </a:lnSpc>
              <a:spcBef>
                <a:spcPts val="909"/>
              </a:spcBef>
              <a:buClr>
                <a:srgbClr val="F15B55"/>
              </a:buClr>
              <a:buFont typeface="Arial" panose="020B0604020202020204" pitchFamily="34" charset="0"/>
              <a:buChar char="•"/>
              <a:defRPr sz="2800" spc="-46" baseline="0">
                <a:solidFill>
                  <a:srgbClr val="414042"/>
                </a:solidFill>
                <a:latin typeface="STHeiti" panose="02010600040101010101" pitchFamily="2" charset="-128"/>
                <a:ea typeface="STHeiti" panose="02010600040101010101" pitchFamily="2" charset="-128"/>
                <a:cs typeface="STHeiti" panose="02010600040101010101" pitchFamily="2" charset="-128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24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nese Translation 2 Column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7305" y="2061872"/>
            <a:ext cx="5223323" cy="518701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 rtl="0">
              <a:lnSpc>
                <a:spcPct val="110000"/>
              </a:lnSpc>
              <a:spcBef>
                <a:spcPts val="0"/>
              </a:spcBef>
              <a:buNone/>
              <a:defRPr sz="2800" b="1" spc="-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47306" y="2565370"/>
            <a:ext cx="5223324" cy="518701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311713" indent="-311713" rtl="0">
              <a:lnSpc>
                <a:spcPct val="110000"/>
              </a:lnSpc>
              <a:spcBef>
                <a:spcPts val="909"/>
              </a:spcBef>
              <a:buClr>
                <a:srgbClr val="F15B55"/>
              </a:buClr>
              <a:buFont typeface="Arial" panose="020B0604020202020204" pitchFamily="34" charset="0"/>
              <a:buChar char="•"/>
              <a:defRPr sz="2800" spc="-46" baseline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89389" y="2061866"/>
            <a:ext cx="5245543" cy="555442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 rtl="0">
              <a:lnSpc>
                <a:spcPct val="110000"/>
              </a:lnSpc>
              <a:spcBef>
                <a:spcPts val="0"/>
              </a:spcBef>
              <a:buNone/>
              <a:defRPr sz="2800" b="0" spc="-9" baseline="0">
                <a:solidFill>
                  <a:srgbClr val="083050"/>
                </a:solidFill>
                <a:latin typeface="STHeiti" panose="02010600040101010101" pitchFamily="2" charset="-128"/>
                <a:ea typeface="STHeiti" panose="02010600040101010101" pitchFamily="2" charset="-128"/>
                <a:cs typeface="STHeiti" panose="02010600040101010101" pitchFamily="2" charset="-128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zh-CN" alt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389389" y="2568758"/>
            <a:ext cx="5245543" cy="555442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311713" indent="-311713" rtl="0">
              <a:lnSpc>
                <a:spcPct val="110000"/>
              </a:lnSpc>
              <a:spcBef>
                <a:spcPts val="909"/>
              </a:spcBef>
              <a:buClr>
                <a:srgbClr val="F15B55"/>
              </a:buClr>
              <a:buFont typeface="Arial" panose="020B0604020202020204" pitchFamily="34" charset="0"/>
              <a:buChar char="•"/>
              <a:defRPr sz="2800" spc="-46" baseline="0">
                <a:solidFill>
                  <a:srgbClr val="414042"/>
                </a:solidFill>
                <a:latin typeface="STHeiti" panose="02010600040101010101" pitchFamily="2" charset="-128"/>
                <a:ea typeface="STHeiti" panose="02010600040101010101" pitchFamily="2" charset="-128"/>
                <a:cs typeface="STHeiti" panose="02010600040101010101" pitchFamily="2" charset="-128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en-US"/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7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396114" y="2069216"/>
            <a:ext cx="5261741" cy="3874385"/>
          </a:xfrm>
          <a:prstGeom prst="ellipse">
            <a:avLst/>
          </a:prstGeom>
          <a:ln>
            <a:noFill/>
          </a:ln>
        </p:spPr>
        <p:txBody>
          <a:bodyPr lIns="80678" tIns="40339" rIns="80678" bIns="40339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43653" y="2057400"/>
            <a:ext cx="5249665" cy="43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lang="en-US" sz="2800" b="0" i="0" spc="0" smtClean="0">
                <a:solidFill>
                  <a:srgbClr val="083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617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5235173" y="2027444"/>
            <a:ext cx="6422680" cy="4220956"/>
          </a:xfrm>
          <a:prstGeom prst="rect">
            <a:avLst/>
          </a:prstGeom>
        </p:spPr>
        <p:txBody>
          <a:bodyPr lIns="80678" tIns="40339" rIns="80678" bIns="40339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43653" y="2027444"/>
            <a:ext cx="4333148" cy="43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lang="en-US" sz="2800" b="0" i="0" spc="0" smtClean="0">
                <a:solidFill>
                  <a:srgbClr val="083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8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itle English No Imag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8"/>
            <a:ext cx="2453409" cy="84597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79" y="1836803"/>
            <a:ext cx="2071061" cy="12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spc="1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60012" y="4593726"/>
            <a:ext cx="952300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spc="27" baseline="0">
                <a:solidFill>
                  <a:srgbClr val="F15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conference/venue of presentation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979" y="2304643"/>
            <a:ext cx="9523000" cy="1325563"/>
          </a:xfrm>
          <a:prstGeom prst="rect">
            <a:avLst/>
          </a:prstGeom>
        </p:spPr>
        <p:txBody>
          <a:bodyPr lIns="0"/>
          <a:lstStyle>
            <a:lvl1pPr>
              <a:defRPr lang="en-US" sz="4200" b="1" spc="-55" baseline="0" dirty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615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Source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4459" y="5931856"/>
            <a:ext cx="11113931" cy="251962"/>
          </a:xfrm>
          <a:prstGeom prst="rect">
            <a:avLst/>
          </a:prstGeom>
        </p:spPr>
        <p:txBody>
          <a:bodyPr wrap="square" lIns="80678" tIns="40339" rIns="80678" bIns="40339">
            <a:spAutoFit/>
          </a:bodyPr>
          <a:lstStyle>
            <a:lvl1pPr marL="0" indent="0">
              <a:lnSpc>
                <a:spcPts val="1454"/>
              </a:lnSpc>
              <a:spcBef>
                <a:spcPts val="0"/>
              </a:spcBef>
              <a:buNone/>
              <a:defRPr sz="900" spc="0" baseline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544460" y="2134641"/>
            <a:ext cx="11090472" cy="3499178"/>
          </a:xfrm>
          <a:prstGeom prst="rect">
            <a:avLst/>
          </a:prstGeom>
        </p:spPr>
        <p:txBody>
          <a:bodyPr lIns="80678" tIns="40339" rIns="80678" bIns="40339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36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Simple sty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/>
          <p:cNvSpPr>
            <a:spLocks noGrp="1"/>
          </p:cNvSpPr>
          <p:nvPr>
            <p:ph type="tbl" sz="quarter" idx="15"/>
          </p:nvPr>
        </p:nvSpPr>
        <p:spPr>
          <a:xfrm>
            <a:off x="548410" y="2662757"/>
            <a:ext cx="11086521" cy="2612192"/>
          </a:xfrm>
          <a:prstGeom prst="rect">
            <a:avLst/>
          </a:prstGeom>
        </p:spPr>
        <p:txBody>
          <a:bodyPr lIns="80678" tIns="40339" rIns="80678" bIns="40339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4704" y="5943601"/>
            <a:ext cx="11113931" cy="251962"/>
          </a:xfrm>
          <a:prstGeom prst="rect">
            <a:avLst/>
          </a:prstGeom>
        </p:spPr>
        <p:txBody>
          <a:bodyPr wrap="square" lIns="80678" tIns="40339" rIns="80678" bIns="40339">
            <a:spAutoFit/>
          </a:bodyPr>
          <a:lstStyle>
            <a:lvl1pPr marL="0" indent="0">
              <a:lnSpc>
                <a:spcPts val="1454"/>
              </a:lnSpc>
              <a:spcBef>
                <a:spcPts val="0"/>
              </a:spcBef>
              <a:buNone/>
              <a:defRPr sz="900" spc="0" baseline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7220" y="2036285"/>
            <a:ext cx="11102725" cy="518701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>
              <a:lnSpc>
                <a:spcPct val="110000"/>
              </a:lnSpc>
              <a:buNone/>
              <a:defRPr sz="2800" b="1" spc="-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488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Alternating row sty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12"/>
          <p:cNvSpPr>
            <a:spLocks noGrp="1"/>
          </p:cNvSpPr>
          <p:nvPr>
            <p:ph type="tbl" sz="quarter" idx="15"/>
          </p:nvPr>
        </p:nvSpPr>
        <p:spPr>
          <a:xfrm>
            <a:off x="548412" y="2587121"/>
            <a:ext cx="11087485" cy="1424548"/>
          </a:xfrm>
          <a:prstGeom prst="rect">
            <a:avLst/>
          </a:prstGeom>
        </p:spPr>
        <p:txBody>
          <a:bodyPr lIns="80678" tIns="40339" rIns="80678" bIns="40339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7305" y="5943601"/>
            <a:ext cx="11113931" cy="251962"/>
          </a:xfrm>
          <a:prstGeom prst="rect">
            <a:avLst/>
          </a:prstGeom>
        </p:spPr>
        <p:txBody>
          <a:bodyPr wrap="square" lIns="80678" tIns="40339" rIns="80678" bIns="40339">
            <a:spAutoFit/>
          </a:bodyPr>
          <a:lstStyle>
            <a:lvl1pPr marL="0" indent="0">
              <a:lnSpc>
                <a:spcPts val="1454"/>
              </a:lnSpc>
              <a:spcBef>
                <a:spcPts val="0"/>
              </a:spcBef>
              <a:buNone/>
              <a:defRPr sz="900" spc="0" baseline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7220" y="2006283"/>
            <a:ext cx="11102725" cy="518701"/>
          </a:xfrm>
          <a:prstGeom prst="rect">
            <a:avLst/>
          </a:prstGeom>
        </p:spPr>
        <p:txBody>
          <a:bodyPr wrap="square" lIns="0" tIns="40339" rIns="0" bIns="40339">
            <a:spAutoFit/>
          </a:bodyPr>
          <a:lstStyle>
            <a:lvl1pPr marL="0" indent="0">
              <a:lnSpc>
                <a:spcPct val="110000"/>
              </a:lnSpc>
              <a:buNone/>
              <a:defRPr sz="2800" b="1" spc="-9" baseline="0">
                <a:solidFill>
                  <a:srgbClr val="0B2F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6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◦ Resources and Link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8511" y="2133601"/>
            <a:ext cx="11121837" cy="439962"/>
          </a:xfrm>
          <a:prstGeom prst="rect">
            <a:avLst/>
          </a:prstGeom>
        </p:spPr>
        <p:txBody>
          <a:bodyPr wrap="square" lIns="80678" tIns="40339" rIns="80678" bIns="40339">
            <a:spAutoFit/>
          </a:bodyPr>
          <a:lstStyle>
            <a:lvl1pPr marL="155857" indent="-155857" rtl="0">
              <a:lnSpc>
                <a:spcPct val="130000"/>
              </a:lnSpc>
              <a:spcBef>
                <a:spcPts val="1091"/>
              </a:spcBef>
              <a:buClr>
                <a:srgbClr val="F15B55"/>
              </a:buClr>
              <a:buFont typeface="Wingdings" panose="05000000000000000000" pitchFamily="2" charset="2"/>
              <a:buChar char="ä"/>
              <a:defRPr sz="2000" i="0" u="none" spc="0" baseline="0">
                <a:solidFill>
                  <a:srgbClr val="083050"/>
                </a:solidFill>
                <a:uFill>
                  <a:solidFill>
                    <a:srgbClr val="F15B5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104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 - 1 column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3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901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 Slide Colo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0038"/>
            <a:ext cx="11852923" cy="2844375"/>
          </a:xfrm>
          <a:prstGeom prst="rect">
            <a:avLst/>
          </a:prstGeom>
          <a:solidFill>
            <a:srgbClr val="16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78181" y="672353"/>
            <a:ext cx="0" cy="6185647"/>
          </a:xfrm>
          <a:prstGeom prst="line">
            <a:avLst/>
          </a:prstGeom>
          <a:ln>
            <a:solidFill>
              <a:srgbClr val="F15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88476" y="539448"/>
            <a:ext cx="766003" cy="8961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6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6123" y="1805059"/>
            <a:ext cx="9074572" cy="298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545"/>
              </a:lnSpc>
              <a:spcBef>
                <a:spcPts val="0"/>
              </a:spcBef>
              <a:buNone/>
              <a:defRPr sz="2000" spc="-9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3" y="680436"/>
            <a:ext cx="9087676" cy="1021788"/>
          </a:xfrm>
          <a:prstGeom prst="rect">
            <a:avLst/>
          </a:prstGeom>
        </p:spPr>
        <p:txBody>
          <a:bodyPr/>
          <a:lstStyle>
            <a:lvl1pPr>
              <a:defRPr lang="en-US" sz="3700" b="1" kern="1200" spc="-27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14525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605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" y="691970"/>
            <a:ext cx="11223640" cy="5025514"/>
          </a:xfrm>
          <a:prstGeom prst="rect">
            <a:avLst/>
          </a:prstGeom>
          <a:solidFill>
            <a:srgbClr val="165B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61805" y="1199974"/>
            <a:ext cx="0" cy="5658026"/>
          </a:xfrm>
          <a:prstGeom prst="line">
            <a:avLst/>
          </a:prstGeom>
          <a:ln>
            <a:solidFill>
              <a:srgbClr val="F15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9200" y="1083610"/>
            <a:ext cx="9347200" cy="5224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363"/>
              </a:lnSpc>
              <a:spcBef>
                <a:spcPts val="0"/>
              </a:spcBef>
              <a:buNone/>
              <a:defRPr sz="34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36800" y="4342236"/>
            <a:ext cx="5283200" cy="229764"/>
          </a:xfrm>
          <a:prstGeom prst="rect">
            <a:avLst/>
          </a:prstGeom>
        </p:spPr>
        <p:txBody>
          <a:bodyPr wrap="square" lIns="0" tIns="0" rIns="0" bIns="45720">
            <a:spAutoFit/>
          </a:bodyPr>
          <a:lstStyle>
            <a:lvl1pPr marL="0" indent="0">
              <a:lnSpc>
                <a:spcPts val="1454"/>
              </a:lnSpc>
              <a:spcBef>
                <a:spcPts val="0"/>
              </a:spcBef>
              <a:buNone/>
              <a:defRPr sz="1100" spc="-9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1" y="4059331"/>
            <a:ext cx="5271655" cy="229764"/>
          </a:xfrm>
          <a:prstGeom prst="rect">
            <a:avLst/>
          </a:prstGeom>
        </p:spPr>
        <p:txBody>
          <a:bodyPr wrap="square" lIns="0" tIns="0" rIns="0" bIns="45720">
            <a:spAutoFit/>
          </a:bodyPr>
          <a:lstStyle>
            <a:lvl1pPr marL="0" indent="0">
              <a:lnSpc>
                <a:spcPts val="1454"/>
              </a:lnSpc>
              <a:spcBef>
                <a:spcPts val="0"/>
              </a:spcBef>
              <a:buNone/>
              <a:defRPr sz="1100" b="1" spc="-9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219200" y="5225178"/>
            <a:ext cx="9347200" cy="251962"/>
          </a:xfrm>
          <a:prstGeom prst="rect">
            <a:avLst/>
          </a:prstGeom>
        </p:spPr>
        <p:txBody>
          <a:bodyPr wrap="square" lIns="80678" tIns="40339" rIns="80678" bIns="40339">
            <a:spAutoFit/>
          </a:bodyPr>
          <a:lstStyle>
            <a:lvl1pPr marL="0" indent="0">
              <a:lnSpc>
                <a:spcPts val="1454"/>
              </a:lnSpc>
              <a:spcBef>
                <a:spcPts val="0"/>
              </a:spcBef>
              <a:buNone/>
              <a:defRPr sz="9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216126" y="4059332"/>
            <a:ext cx="992909" cy="722779"/>
          </a:xfrm>
          <a:prstGeom prst="ellipse">
            <a:avLst/>
          </a:prstGeom>
        </p:spPr>
        <p:txBody>
          <a:bodyPr lIns="80678" tIns="40339" rIns="80678" bIns="40339" anchor="ctr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2239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Knock Out with Photo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8623" y="2172214"/>
            <a:ext cx="5258444" cy="3871958"/>
          </a:xfrm>
          <a:prstGeom prst="ellipse">
            <a:avLst/>
          </a:prstGeom>
          <a:ln>
            <a:noFill/>
          </a:ln>
        </p:spPr>
        <p:txBody>
          <a:bodyPr lIns="80678" tIns="40339" rIns="80678" bIns="40339"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43985" y="2172214"/>
            <a:ext cx="5249665" cy="437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F15B55"/>
              </a:buClr>
              <a:buFont typeface="Arial" panose="020B0604020202020204" pitchFamily="34" charset="0"/>
              <a:buNone/>
              <a:defRPr lang="en-US" sz="2800" b="0" i="0" spc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84" y="739192"/>
            <a:ext cx="10515600" cy="110494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lang="en-US" sz="4200" b="1" kern="4000" spc="-64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45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Ab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8"/>
            <a:ext cx="2453409" cy="845971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91093" y="5456651"/>
            <a:ext cx="4302224" cy="151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272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24229" y="5338920"/>
            <a:ext cx="669636" cy="487456"/>
          </a:xfrm>
          <a:prstGeom prst="ellipse">
            <a:avLst/>
          </a:prstGeom>
        </p:spPr>
        <p:txBody>
          <a:bodyPr lIns="80678" tIns="40339" rIns="80678" bIns="40339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957339" y="5439842"/>
            <a:ext cx="2575464" cy="160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363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17927" y="5448246"/>
            <a:ext cx="2548092" cy="1608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rtl="0">
              <a:lnSpc>
                <a:spcPts val="1363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/>
                <a:ea typeface="STHeiti" panose="02010600040101010101" pitchFamily="2" charset="-128"/>
                <a:cs typeface="Arial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387141" y="1295401"/>
            <a:ext cx="83821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>
                <a:solidFill>
                  <a:srgbClr val="083050"/>
                </a:solidFill>
                <a:latin typeface="Arial"/>
                <a:cs typeface="Arial"/>
              </a:rPr>
              <a:t>About RAP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87141" y="2040984"/>
            <a:ext cx="8828616" cy="1088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The Regulatory Assistance Project (RAP)</a:t>
            </a:r>
            <a:r>
              <a:rPr lang="en-US" sz="2200" baseline="30000">
                <a:solidFill>
                  <a:srgbClr val="F15A4E"/>
                </a:solidFill>
                <a:latin typeface="Arial"/>
                <a:cs typeface="Arial"/>
              </a:rPr>
              <a:t>®</a:t>
            </a: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 is an</a:t>
            </a:r>
            <a:r>
              <a:rPr lang="en-US" sz="2200" baseline="0">
                <a:solidFill>
                  <a:srgbClr val="F15A4E"/>
                </a:solidFill>
                <a:latin typeface="Arial"/>
                <a:cs typeface="Arial"/>
              </a:rPr>
              <a:t> </a:t>
            </a: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independent, non-partisan, non-governmental</a:t>
            </a:r>
            <a:r>
              <a:rPr lang="en-US" sz="2200" baseline="0">
                <a:solidFill>
                  <a:srgbClr val="F15A4E"/>
                </a:solidFill>
                <a:latin typeface="Arial"/>
                <a:cs typeface="Arial"/>
              </a:rPr>
              <a:t> </a:t>
            </a: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organization dedicated to accelerating the transition</a:t>
            </a:r>
            <a:r>
              <a:rPr lang="en-US" sz="2200" baseline="0">
                <a:solidFill>
                  <a:srgbClr val="F15A4E"/>
                </a:solidFill>
                <a:latin typeface="Arial"/>
                <a:cs typeface="Arial"/>
              </a:rPr>
              <a:t> </a:t>
            </a: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to a clean, reliable, and efficient energy future.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87141" y="3904980"/>
            <a:ext cx="882861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>
              <a:buNone/>
            </a:pPr>
            <a:r>
              <a:rPr lang="en-US" sz="2200">
                <a:solidFill>
                  <a:srgbClr val="083050"/>
                </a:solidFill>
                <a:latin typeface="Arial"/>
                <a:cs typeface="Arial"/>
              </a:rPr>
              <a:t>Learn more about our work at </a:t>
            </a:r>
            <a:r>
              <a:rPr lang="en-US" sz="2200" u="heavy">
                <a:solidFill>
                  <a:srgbClr val="083050"/>
                </a:solidFill>
                <a:uFill>
                  <a:solidFill>
                    <a:srgbClr val="F15B55"/>
                  </a:solidFill>
                </a:uFill>
                <a:latin typeface="Arial"/>
                <a:cs typeface="Arial"/>
                <a:hlinkClick r:id="rId3"/>
              </a:rPr>
              <a:t>raponline.org</a:t>
            </a:r>
            <a:endParaRPr lang="en-US" sz="2200" u="heavy">
              <a:solidFill>
                <a:srgbClr val="083050"/>
              </a:solidFill>
              <a:uFill>
                <a:solidFill>
                  <a:srgbClr val="F15B55"/>
                </a:solidFill>
              </a:u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51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itle Chinese With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82"/>
            <a:ext cx="5082144" cy="842925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79" y="1836803"/>
            <a:ext cx="2071061" cy="12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spc="19" baseline="0">
                <a:solidFill>
                  <a:srgbClr val="08305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9479" y="4505869"/>
            <a:ext cx="9523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000" spc="27" baseline="0" dirty="0">
                <a:solidFill>
                  <a:srgbClr val="F15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conference/venue of 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977" y="2320183"/>
            <a:ext cx="9523000" cy="609755"/>
          </a:xfrm>
          <a:prstGeom prst="rect">
            <a:avLst/>
          </a:prstGeom>
        </p:spPr>
        <p:txBody>
          <a:bodyPr lIns="0"/>
          <a:lstStyle>
            <a:lvl1pPr>
              <a:defRPr lang="en-US" sz="4200" b="1" spc="-55" baseline="0" dirty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103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Ab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8"/>
            <a:ext cx="2453409" cy="845971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91093" y="5456651"/>
            <a:ext cx="4302224" cy="151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272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24229" y="5338920"/>
            <a:ext cx="669636" cy="487456"/>
          </a:xfrm>
          <a:prstGeom prst="ellipse">
            <a:avLst/>
          </a:prstGeom>
        </p:spPr>
        <p:txBody>
          <a:bodyPr lIns="80678" tIns="40339" rIns="80678" bIns="40339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957339" y="5439842"/>
            <a:ext cx="2575464" cy="160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363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17927" y="5448246"/>
            <a:ext cx="2548092" cy="1608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rtl="0">
              <a:lnSpc>
                <a:spcPts val="1363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/>
                <a:ea typeface="STHeiti" panose="02010600040101010101" pitchFamily="2" charset="-128"/>
                <a:cs typeface="Arial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387141" y="1295401"/>
            <a:ext cx="83821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>
                <a:solidFill>
                  <a:srgbClr val="083050"/>
                </a:solidFill>
                <a:latin typeface="Arial"/>
                <a:cs typeface="Arial"/>
              </a:rPr>
              <a:t>About RAP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87141" y="2040985"/>
            <a:ext cx="9276169" cy="1088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200">
                <a:solidFill>
                  <a:srgbClr val="F15A4E"/>
                </a:solidFill>
                <a:latin typeface="Arial"/>
                <a:cs typeface="Arial"/>
              </a:rPr>
              <a:t>Als eine unabhängige, globale Organisation unterstützt das Regulatory Assistance Project (RAP)</a:t>
            </a:r>
            <a:r>
              <a:rPr lang="de-DE" sz="2200" baseline="30000">
                <a:solidFill>
                  <a:srgbClr val="F15A4E"/>
                </a:solidFill>
                <a:latin typeface="Arial"/>
                <a:cs typeface="Arial"/>
              </a:rPr>
              <a:t>®</a:t>
            </a:r>
            <a:r>
              <a:rPr lang="de-DE" sz="2200">
                <a:solidFill>
                  <a:srgbClr val="F15A4E"/>
                </a:solidFill>
                <a:latin typeface="Arial"/>
                <a:cs typeface="Arial"/>
              </a:rPr>
              <a:t> Regierungen und Behörden bei der Dekarbonisierung des Stromsystems.</a:t>
            </a:r>
            <a:endParaRPr lang="en-US" sz="2200">
              <a:solidFill>
                <a:srgbClr val="F15A4E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87142" y="3904980"/>
            <a:ext cx="944498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>
              <a:buNone/>
            </a:pPr>
            <a:r>
              <a:rPr lang="en-US" sz="2200" err="1">
                <a:solidFill>
                  <a:srgbClr val="083050"/>
                </a:solidFill>
                <a:latin typeface="Arial"/>
                <a:cs typeface="Arial"/>
              </a:rPr>
              <a:t>Erfahren</a:t>
            </a:r>
            <a:r>
              <a:rPr lang="en-US" sz="2200">
                <a:solidFill>
                  <a:srgbClr val="083050"/>
                </a:solidFill>
                <a:latin typeface="Arial"/>
                <a:cs typeface="Arial"/>
              </a:rPr>
              <a:t> Sie N</a:t>
            </a:r>
            <a:r>
              <a:rPr lang="de-DE" sz="2200">
                <a:solidFill>
                  <a:srgbClr val="083050"/>
                </a:solidFill>
                <a:latin typeface="Arial"/>
                <a:cs typeface="Arial"/>
              </a:rPr>
              <a:t>äheres auf unserer</a:t>
            </a:r>
            <a:r>
              <a:rPr lang="de-DE" sz="2200" baseline="0">
                <a:solidFill>
                  <a:srgbClr val="083050"/>
                </a:solidFill>
                <a:latin typeface="Arial"/>
                <a:cs typeface="Arial"/>
              </a:rPr>
              <a:t> Website</a:t>
            </a:r>
            <a:r>
              <a:rPr lang="en-US" sz="2200" baseline="0">
                <a:solidFill>
                  <a:srgbClr val="083050"/>
                </a:solidFill>
                <a:latin typeface="Arial"/>
                <a:cs typeface="Arial"/>
              </a:rPr>
              <a:t>:</a:t>
            </a:r>
            <a:r>
              <a:rPr lang="de-DE" sz="220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lang="en-US" sz="2200" u="heavy">
                <a:solidFill>
                  <a:srgbClr val="083050"/>
                </a:solidFill>
                <a:uFill>
                  <a:solidFill>
                    <a:srgbClr val="F15B55"/>
                  </a:solidFill>
                </a:uFill>
                <a:latin typeface="Arial"/>
                <a:cs typeface="Arial"/>
                <a:hlinkClick r:id="rId3"/>
              </a:rPr>
              <a:t>raponline.org</a:t>
            </a:r>
            <a:endParaRPr lang="en-US" sz="2200" u="heavy">
              <a:solidFill>
                <a:srgbClr val="083050"/>
              </a:solidFill>
              <a:uFill>
                <a:solidFill>
                  <a:srgbClr val="F15B55"/>
                </a:solidFill>
              </a:u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8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About Slide Two Auth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8"/>
            <a:ext cx="2453409" cy="845971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91093" y="5456651"/>
            <a:ext cx="4302224" cy="4995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272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24229" y="5338920"/>
            <a:ext cx="669636" cy="487456"/>
          </a:xfrm>
          <a:prstGeom prst="ellipse">
            <a:avLst/>
          </a:prstGeom>
        </p:spPr>
        <p:txBody>
          <a:bodyPr lIns="80678" tIns="40339" rIns="80678" bIns="40339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00909" y="5332601"/>
            <a:ext cx="4292408" cy="0"/>
          </a:xfrm>
          <a:prstGeom prst="line">
            <a:avLst/>
          </a:prstGeom>
          <a:ln>
            <a:solidFill>
              <a:srgbClr val="9B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1387141" y="1295401"/>
            <a:ext cx="83821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>
                <a:ln>
                  <a:noFill/>
                </a:ln>
                <a:solidFill>
                  <a:srgbClr val="083050"/>
                </a:solidFill>
                <a:effectLst/>
                <a:uLnTx/>
                <a:uFillTx/>
                <a:latin typeface="Arial"/>
                <a:cs typeface="Arial"/>
              </a:rPr>
              <a:t>About RAP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87141" y="2040984"/>
            <a:ext cx="8828616" cy="1088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15A4E"/>
                </a:solidFill>
                <a:effectLst/>
                <a:uLnTx/>
                <a:uFillTx/>
                <a:latin typeface="Arial"/>
                <a:cs typeface="Arial"/>
              </a:rPr>
              <a:t>The Regulatory Assistance Project (RAP)</a:t>
            </a:r>
            <a:r>
              <a:rPr kumimoji="0" lang="en-US" sz="2200" b="0" i="0" u="none" strike="noStrike" kern="0" cap="none" spc="0" normalizeH="0" baseline="30000" noProof="0">
                <a:ln>
                  <a:noFill/>
                </a:ln>
                <a:solidFill>
                  <a:srgbClr val="F15A4E"/>
                </a:solidFill>
                <a:effectLst/>
                <a:uLnTx/>
                <a:uFillTx/>
                <a:latin typeface="Arial"/>
                <a:cs typeface="Arial"/>
              </a:rPr>
              <a:t>®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15A4E"/>
                </a:solidFill>
                <a:effectLst/>
                <a:uLnTx/>
                <a:uFillTx/>
                <a:latin typeface="Arial"/>
                <a:cs typeface="Arial"/>
              </a:rPr>
              <a:t> is an independent, non-partisan, non-governmental organization dedicated to accelerating the transition to a clean, reliable, and efficient energy future.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87141" y="3904980"/>
            <a:ext cx="882861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83050"/>
                </a:solidFill>
                <a:effectLst/>
                <a:uLnTx/>
                <a:uFillTx/>
                <a:latin typeface="Arial"/>
                <a:cs typeface="Arial"/>
              </a:rPr>
              <a:t>Learn more about our work at </a:t>
            </a:r>
            <a:r>
              <a:rPr kumimoji="0" lang="en-US" sz="2200" b="0" i="0" u="heavy" strike="noStrike" kern="0" cap="none" spc="0" normalizeH="0" baseline="0" noProof="0">
                <a:ln>
                  <a:noFill/>
                </a:ln>
                <a:solidFill>
                  <a:srgbClr val="083050"/>
                </a:solidFill>
                <a:effectLst/>
                <a:uLnTx/>
                <a:uFill>
                  <a:solidFill>
                    <a:srgbClr val="F15B55"/>
                  </a:solidFill>
                </a:uFill>
                <a:latin typeface="Arial"/>
                <a:cs typeface="Arial"/>
                <a:hlinkClick r:id="rId3"/>
              </a:rPr>
              <a:t>raponline.org</a:t>
            </a:r>
            <a:endParaRPr kumimoji="0" lang="en-US" sz="2200" b="0" i="0" u="heavy" strike="noStrike" kern="0" cap="none" spc="0" normalizeH="0" baseline="0" noProof="0">
              <a:ln>
                <a:noFill/>
              </a:ln>
              <a:solidFill>
                <a:srgbClr val="083050"/>
              </a:solidFill>
              <a:effectLst/>
              <a:uLnTx/>
              <a:uFill>
                <a:solidFill>
                  <a:srgbClr val="F15B55"/>
                </a:solidFill>
              </a:uFill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046397" y="5332601"/>
            <a:ext cx="4292408" cy="0"/>
          </a:xfrm>
          <a:prstGeom prst="line">
            <a:avLst/>
          </a:prstGeom>
          <a:ln>
            <a:solidFill>
              <a:srgbClr val="9B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055777" y="5456651"/>
            <a:ext cx="4302224" cy="4995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272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191909" y="5338920"/>
            <a:ext cx="669636" cy="487456"/>
          </a:xfrm>
          <a:prstGeom prst="ellipse">
            <a:avLst/>
          </a:prstGeom>
        </p:spPr>
        <p:txBody>
          <a:bodyPr lIns="80678" tIns="40339" rIns="80678" bIns="40339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09427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nese About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373155" y="2066257"/>
            <a:ext cx="9498044" cy="1838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200" b="0" i="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睿博能源智库</a:t>
            </a:r>
            <a:r>
              <a:rPr lang="en-US" altLang="zh-TW" sz="2200" b="0" i="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(The Regulatory Assistance Project (RAP)</a:t>
            </a:r>
            <a:r>
              <a:rPr lang="en-US" altLang="zh-TW" sz="2200" b="0" i="0" baseline="3000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®</a:t>
            </a:r>
            <a:r>
              <a:rPr lang="en-US" altLang="zh-TW" sz="2200" b="0" i="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)</a:t>
            </a:r>
            <a:r>
              <a:rPr lang="zh-TW" altLang="en-US" sz="2200" b="0" i="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是 一个全球性专家咨询机构， 长期致力于为欧洲、美国、中国、 印度等国的电力行业改革所面临的挑战提供解决方案。我们在 广泛的能源领域从事专业的技术和经济分析，特别是在电力行 业规划和市场设计、能效和电力需求侧管理、空气质量管理、 可再生能源并网、排放交易等方面有着资深的国际经验。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91093" y="5573875"/>
            <a:ext cx="4302224" cy="151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272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24229" y="5456144"/>
            <a:ext cx="669636" cy="487456"/>
          </a:xfrm>
          <a:prstGeom prst="ellipse">
            <a:avLst/>
          </a:prstGeom>
        </p:spPr>
        <p:txBody>
          <a:bodyPr lIns="80678" tIns="40339" rIns="80678" bIns="40339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957339" y="5557066"/>
            <a:ext cx="2575464" cy="160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363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17927" y="5565470"/>
            <a:ext cx="2548092" cy="1608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rtl="0">
              <a:lnSpc>
                <a:spcPts val="1363"/>
              </a:lnSpc>
              <a:spcBef>
                <a:spcPts val="0"/>
              </a:spcBef>
              <a:buNone/>
              <a:defRPr sz="900" spc="0" baseline="0">
                <a:solidFill>
                  <a:srgbClr val="083050"/>
                </a:solidFill>
                <a:latin typeface="Arial"/>
                <a:ea typeface="STHeiti" panose="02010600040101010101" pitchFamily="2" charset="-128"/>
                <a:cs typeface="Arial"/>
              </a:defRPr>
            </a:lvl1pPr>
          </a:lstStyle>
          <a:p>
            <a:pPr lvl="0"/>
            <a:r>
              <a:rPr lang="en-US" altLang="zh-CN"/>
              <a:t>Click to edit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00909" y="5449825"/>
            <a:ext cx="4292408" cy="0"/>
          </a:xfrm>
          <a:prstGeom prst="line">
            <a:avLst/>
          </a:prstGeom>
          <a:ln>
            <a:solidFill>
              <a:srgbClr val="9B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96001" y="5449825"/>
            <a:ext cx="2565025" cy="0"/>
          </a:xfrm>
          <a:prstGeom prst="line">
            <a:avLst/>
          </a:prstGeom>
          <a:ln>
            <a:solidFill>
              <a:srgbClr val="9B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54854" y="5449825"/>
            <a:ext cx="2565025" cy="0"/>
          </a:xfrm>
          <a:prstGeom prst="line">
            <a:avLst/>
          </a:prstGeom>
          <a:ln>
            <a:solidFill>
              <a:srgbClr val="9B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1387141" y="1295401"/>
            <a:ext cx="83821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>
                <a:solidFill>
                  <a:srgbClr val="083050"/>
                </a:solidFill>
                <a:latin typeface="Arial"/>
                <a:cs typeface="Arial"/>
              </a:rPr>
              <a:t>About RAP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87141" y="4766847"/>
            <a:ext cx="8828616" cy="353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8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0" i="0" kern="1200">
                <a:solidFill>
                  <a:srgbClr val="083050"/>
                </a:solidFill>
                <a:effectLst/>
                <a:latin typeface="Heiti SC Medium"/>
                <a:ea typeface="Heiti SC Medium"/>
                <a:cs typeface="Heiti SC Medium"/>
              </a:rPr>
              <a:t>欲了解更多我们的工作 </a:t>
            </a:r>
            <a:r>
              <a:rPr lang="en-US" sz="2200" b="0" i="0" u="sng">
                <a:solidFill>
                  <a:srgbClr val="083050"/>
                </a:solidFill>
                <a:uFill>
                  <a:solidFill>
                    <a:srgbClr val="F15B55"/>
                  </a:solidFill>
                </a:uFill>
                <a:latin typeface="Heiti SC Medium"/>
                <a:ea typeface="Heiti SC Medium"/>
                <a:cs typeface="Heiti SC Medium"/>
              </a:rPr>
              <a:t>raponline.org/china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45" y="-6317"/>
            <a:ext cx="5138596" cy="8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English Ab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8"/>
            <a:ext cx="2453409" cy="8459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387141" y="1295401"/>
            <a:ext cx="83821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>
                <a:solidFill>
                  <a:srgbClr val="083050"/>
                </a:solidFill>
                <a:latin typeface="Arial"/>
                <a:cs typeface="Arial"/>
              </a:rPr>
              <a:t>About RAP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87141" y="2040984"/>
            <a:ext cx="8828616" cy="1088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The Regulatory Assistance Project (RAP)</a:t>
            </a:r>
            <a:r>
              <a:rPr lang="en-US" sz="2200" baseline="30000">
                <a:solidFill>
                  <a:srgbClr val="F15A4E"/>
                </a:solidFill>
                <a:latin typeface="Arial"/>
                <a:cs typeface="Arial"/>
              </a:rPr>
              <a:t>®</a:t>
            </a: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 is an</a:t>
            </a:r>
            <a:r>
              <a:rPr lang="en-US" sz="2200" baseline="0">
                <a:solidFill>
                  <a:srgbClr val="F15A4E"/>
                </a:solidFill>
                <a:latin typeface="Arial"/>
                <a:cs typeface="Arial"/>
              </a:rPr>
              <a:t> </a:t>
            </a: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independent, non-partisan, non-governmental</a:t>
            </a:r>
            <a:r>
              <a:rPr lang="en-US" sz="2200" baseline="0">
                <a:solidFill>
                  <a:srgbClr val="F15A4E"/>
                </a:solidFill>
                <a:latin typeface="Arial"/>
                <a:cs typeface="Arial"/>
              </a:rPr>
              <a:t> </a:t>
            </a: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organization dedicated to accelerating the transition</a:t>
            </a:r>
            <a:r>
              <a:rPr lang="en-US" sz="2200" baseline="0">
                <a:solidFill>
                  <a:srgbClr val="F15A4E"/>
                </a:solidFill>
                <a:latin typeface="Arial"/>
                <a:cs typeface="Arial"/>
              </a:rPr>
              <a:t> </a:t>
            </a:r>
            <a:r>
              <a:rPr lang="en-US" sz="2200">
                <a:solidFill>
                  <a:srgbClr val="F15A4E"/>
                </a:solidFill>
                <a:latin typeface="Arial"/>
                <a:cs typeface="Arial"/>
              </a:rPr>
              <a:t>to a clean, reliable, and efficient energy future.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87141" y="3904980"/>
            <a:ext cx="882861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>
              <a:buNone/>
            </a:pPr>
            <a:r>
              <a:rPr lang="en-US" sz="2200">
                <a:solidFill>
                  <a:srgbClr val="083050"/>
                </a:solidFill>
                <a:latin typeface="Arial"/>
                <a:cs typeface="Arial"/>
              </a:rPr>
              <a:t>Learn more about our work at </a:t>
            </a:r>
            <a:r>
              <a:rPr lang="en-US" sz="2200" u="heavy">
                <a:solidFill>
                  <a:srgbClr val="083050"/>
                </a:solidFill>
                <a:uFill>
                  <a:solidFill>
                    <a:srgbClr val="F15B55"/>
                  </a:solidFill>
                </a:uFill>
                <a:latin typeface="Arial"/>
                <a:cs typeface="Arial"/>
                <a:hlinkClick r:id="rId3"/>
              </a:rPr>
              <a:t>raponline.org</a:t>
            </a:r>
            <a:endParaRPr lang="en-US" sz="2200" u="heavy">
              <a:solidFill>
                <a:srgbClr val="083050"/>
              </a:solidFill>
              <a:uFill>
                <a:solidFill>
                  <a:srgbClr val="F15B55"/>
                </a:solidFill>
              </a:u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331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_German Ab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8"/>
            <a:ext cx="2453409" cy="8459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387141" y="1295401"/>
            <a:ext cx="83821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>
                <a:solidFill>
                  <a:srgbClr val="083050"/>
                </a:solidFill>
                <a:latin typeface="Arial"/>
                <a:cs typeface="Arial"/>
              </a:rPr>
              <a:t>About RAP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87141" y="2040985"/>
            <a:ext cx="9276169" cy="1088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200">
                <a:solidFill>
                  <a:srgbClr val="F15A4E"/>
                </a:solidFill>
                <a:latin typeface="Arial"/>
                <a:cs typeface="Arial"/>
              </a:rPr>
              <a:t>Als eine unabhängige, globale Organisation unterstützt das Regulatory Assistance Project (RAP)</a:t>
            </a:r>
            <a:r>
              <a:rPr lang="de-DE" sz="2200" baseline="30000">
                <a:solidFill>
                  <a:srgbClr val="F15A4E"/>
                </a:solidFill>
                <a:latin typeface="Arial"/>
                <a:cs typeface="Arial"/>
              </a:rPr>
              <a:t>®</a:t>
            </a:r>
            <a:r>
              <a:rPr lang="de-DE" sz="2200">
                <a:solidFill>
                  <a:srgbClr val="F15A4E"/>
                </a:solidFill>
                <a:latin typeface="Arial"/>
                <a:cs typeface="Arial"/>
              </a:rPr>
              <a:t> Regierungen und Behörden bei der Dekarbonisierung des Stromsystems.</a:t>
            </a:r>
            <a:endParaRPr lang="en-US" sz="2200">
              <a:solidFill>
                <a:srgbClr val="F15A4E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87142" y="3904980"/>
            <a:ext cx="944498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>
              <a:buNone/>
            </a:pPr>
            <a:r>
              <a:rPr lang="en-US" sz="2200" err="1">
                <a:solidFill>
                  <a:srgbClr val="083050"/>
                </a:solidFill>
                <a:latin typeface="Arial"/>
                <a:cs typeface="Arial"/>
              </a:rPr>
              <a:t>Erfahren</a:t>
            </a:r>
            <a:r>
              <a:rPr lang="en-US" sz="2200">
                <a:solidFill>
                  <a:srgbClr val="083050"/>
                </a:solidFill>
                <a:latin typeface="Arial"/>
                <a:cs typeface="Arial"/>
              </a:rPr>
              <a:t> Sie N</a:t>
            </a:r>
            <a:r>
              <a:rPr lang="de-DE" sz="2200">
                <a:solidFill>
                  <a:srgbClr val="083050"/>
                </a:solidFill>
                <a:latin typeface="Arial"/>
                <a:cs typeface="Arial"/>
              </a:rPr>
              <a:t>äheres auf unserer</a:t>
            </a:r>
            <a:r>
              <a:rPr lang="de-DE" sz="2200" baseline="0">
                <a:solidFill>
                  <a:srgbClr val="083050"/>
                </a:solidFill>
                <a:latin typeface="Arial"/>
                <a:cs typeface="Arial"/>
              </a:rPr>
              <a:t> Website</a:t>
            </a:r>
            <a:r>
              <a:rPr lang="en-US" sz="2200" baseline="0">
                <a:solidFill>
                  <a:srgbClr val="083050"/>
                </a:solidFill>
                <a:latin typeface="Arial"/>
                <a:cs typeface="Arial"/>
              </a:rPr>
              <a:t>:</a:t>
            </a:r>
            <a:r>
              <a:rPr lang="de-DE" sz="220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lang="en-US" sz="2200" u="heavy">
                <a:solidFill>
                  <a:srgbClr val="083050"/>
                </a:solidFill>
                <a:uFill>
                  <a:solidFill>
                    <a:srgbClr val="F15B55"/>
                  </a:solidFill>
                </a:uFill>
                <a:latin typeface="Arial"/>
                <a:cs typeface="Arial"/>
                <a:hlinkClick r:id="rId3"/>
              </a:rPr>
              <a:t>raponline.org</a:t>
            </a:r>
            <a:endParaRPr lang="en-US" sz="2200" u="heavy">
              <a:solidFill>
                <a:srgbClr val="083050"/>
              </a:solidFill>
              <a:uFill>
                <a:solidFill>
                  <a:srgbClr val="F15B55"/>
                </a:solidFill>
              </a:u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452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Chinese About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373155" y="2066257"/>
            <a:ext cx="9498044" cy="1838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200" b="0" i="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睿博能源智库</a:t>
            </a:r>
            <a:r>
              <a:rPr lang="en-US" altLang="zh-TW" sz="2200" b="0" i="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(The Regulatory Assistance Project (RAP)</a:t>
            </a:r>
            <a:r>
              <a:rPr lang="en-US" altLang="zh-TW" sz="2200" b="0" i="0" baseline="3000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®</a:t>
            </a:r>
            <a:r>
              <a:rPr lang="en-US" altLang="zh-TW" sz="2200" b="0" i="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)</a:t>
            </a:r>
            <a:r>
              <a:rPr lang="zh-TW" altLang="en-US" sz="2200" b="0" i="0">
                <a:solidFill>
                  <a:srgbClr val="F15A4E"/>
                </a:solidFill>
                <a:effectLst/>
                <a:latin typeface="Heiti SC Medium"/>
                <a:ea typeface="Heiti SC Medium"/>
                <a:cs typeface="Heiti SC Medium"/>
              </a:rPr>
              <a:t>是 一个全球性专家咨询机构， 长期致力于为欧洲、美国、中国、 印度等国的电力行业改革所面临的挑战提供解决方案。我们在 广泛的能源领域从事专业的技术和经济分析，特别是在电力行 业规划和市场设计、能效和电力需求侧管理、空气质量管理、 可再生能源并网、排放交易等方面有着资深的国际经验。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387141" y="1295401"/>
            <a:ext cx="83821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>
                <a:solidFill>
                  <a:srgbClr val="083050"/>
                </a:solidFill>
                <a:latin typeface="Arial"/>
                <a:cs typeface="Arial"/>
              </a:rPr>
              <a:t>About RAP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87141" y="4766847"/>
            <a:ext cx="8828616" cy="353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8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0" i="0" kern="1200">
                <a:solidFill>
                  <a:srgbClr val="083050"/>
                </a:solidFill>
                <a:effectLst/>
                <a:latin typeface="Heiti SC Medium"/>
                <a:ea typeface="Heiti SC Medium"/>
                <a:cs typeface="Heiti SC Medium"/>
              </a:rPr>
              <a:t>欲了解更多我们的工作 </a:t>
            </a:r>
            <a:r>
              <a:rPr lang="en-US" sz="2200" b="0" i="0" u="sng">
                <a:solidFill>
                  <a:srgbClr val="083050"/>
                </a:solidFill>
                <a:uFill>
                  <a:solidFill>
                    <a:srgbClr val="F15B55"/>
                  </a:solidFill>
                </a:uFill>
                <a:latin typeface="Heiti SC Medium"/>
                <a:ea typeface="Heiti SC Medium"/>
                <a:cs typeface="Heiti SC Medium"/>
              </a:rPr>
              <a:t>raponline.org/china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45" y="-6317"/>
            <a:ext cx="5138596" cy="8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3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itle Chinese No Imag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82"/>
            <a:ext cx="5082144" cy="842925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79" y="1836803"/>
            <a:ext cx="2071061" cy="12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spc="19" baseline="0">
                <a:solidFill>
                  <a:srgbClr val="09304F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9479" y="4505869"/>
            <a:ext cx="9523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2000" spc="27" baseline="0" dirty="0">
                <a:solidFill>
                  <a:srgbClr val="F15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conference/venue of 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977" y="2298942"/>
            <a:ext cx="9523000" cy="609755"/>
          </a:xfrm>
          <a:prstGeom prst="rect">
            <a:avLst/>
          </a:prstGeom>
        </p:spPr>
        <p:txBody>
          <a:bodyPr lIns="0"/>
          <a:lstStyle>
            <a:lvl1pPr>
              <a:defRPr lang="en-US" sz="4200" b="1" spc="-55" baseline="0" dirty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3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79" y="1836803"/>
            <a:ext cx="2071061" cy="12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spc="19" baseline="0">
                <a:solidFill>
                  <a:srgbClr val="0930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60012" y="4593726"/>
            <a:ext cx="9523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spc="27" baseline="0" dirty="0">
                <a:solidFill>
                  <a:srgbClr val="F15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79" lvl="0" indent="-228579"/>
            <a:r>
              <a:rPr lang="en-US"/>
              <a:t>Click to edit conference/venue of presentation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979" y="2284938"/>
            <a:ext cx="9523000" cy="1325563"/>
          </a:xfrm>
          <a:prstGeom prst="rect">
            <a:avLst/>
          </a:prstGeom>
        </p:spPr>
        <p:txBody>
          <a:bodyPr lIns="0"/>
          <a:lstStyle>
            <a:lvl1pPr>
              <a:defRPr lang="en-US" sz="4200" b="1" spc="-55" baseline="0" dirty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559479" y="5132300"/>
            <a:ext cx="3657600" cy="89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B2F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595565" y="5132300"/>
            <a:ext cx="2560319" cy="89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B2F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7514433" y="5132297"/>
            <a:ext cx="2560319" cy="86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B2F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5662C-7F4A-C842-BAD7-7A35E5B62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200656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glish No Imag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8"/>
            <a:ext cx="2453409" cy="84597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79" y="1836803"/>
            <a:ext cx="2071061" cy="12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spc="19" baseline="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559479" y="5132300"/>
            <a:ext cx="3657600" cy="868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595565" y="5132300"/>
            <a:ext cx="2560319" cy="89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7514433" y="5132297"/>
            <a:ext cx="2560319" cy="86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60012" y="4593726"/>
            <a:ext cx="952300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spc="27" baseline="0">
                <a:solidFill>
                  <a:srgbClr val="F15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conference/venue of presentation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977" y="2299537"/>
            <a:ext cx="9523000" cy="1325563"/>
          </a:xfrm>
          <a:prstGeom prst="rect">
            <a:avLst/>
          </a:prstGeom>
        </p:spPr>
        <p:txBody>
          <a:bodyPr lIns="0"/>
          <a:lstStyle>
            <a:lvl1pPr>
              <a:defRPr lang="en-US" sz="4200" b="1" spc="-55" baseline="0" dirty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0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inese With Im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82"/>
            <a:ext cx="5082144" cy="842925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79" y="1836803"/>
            <a:ext cx="2071061" cy="12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spc="19" baseline="0">
                <a:solidFill>
                  <a:srgbClr val="08305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559479" y="5161283"/>
            <a:ext cx="3657600" cy="915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595565" y="5171443"/>
            <a:ext cx="2560319" cy="89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7514433" y="5171440"/>
            <a:ext cx="2560319" cy="91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9479" y="4505869"/>
            <a:ext cx="952300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spc="27" baseline="0">
                <a:solidFill>
                  <a:srgbClr val="F15A4E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 conference/venue of 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751" y="2313010"/>
            <a:ext cx="9523000" cy="609755"/>
          </a:xfrm>
          <a:prstGeom prst="rect">
            <a:avLst/>
          </a:prstGeom>
        </p:spPr>
        <p:txBody>
          <a:bodyPr lIns="0"/>
          <a:lstStyle>
            <a:lvl1pPr>
              <a:defRPr lang="en-US" sz="4200" b="1" spc="-55" baseline="0" dirty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69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inese No Imag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82"/>
            <a:ext cx="5082144" cy="842925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79" y="1836803"/>
            <a:ext cx="2071061" cy="12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spc="19" baseline="0">
                <a:solidFill>
                  <a:srgbClr val="09304F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559479" y="5171443"/>
            <a:ext cx="3657600" cy="915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595565" y="5171443"/>
            <a:ext cx="2560319" cy="89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7514433" y="5181600"/>
            <a:ext cx="2560319" cy="91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50000"/>
              </a:lnSpc>
              <a:buNone/>
              <a:defRPr sz="1000">
                <a:solidFill>
                  <a:srgbClr val="08305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9479" y="4505869"/>
            <a:ext cx="952300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spc="27" baseline="0">
                <a:solidFill>
                  <a:srgbClr val="F15A4E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en-US"/>
              <a:t>Click to edit conference/venue of 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979" y="2320183"/>
            <a:ext cx="9523000" cy="609755"/>
          </a:xfrm>
          <a:prstGeom prst="rect">
            <a:avLst/>
          </a:prstGeom>
        </p:spPr>
        <p:txBody>
          <a:bodyPr lIns="0"/>
          <a:lstStyle>
            <a:lvl1pPr>
              <a:defRPr lang="en-US" sz="4200" b="1" spc="-55" baseline="0" dirty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0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Colo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0038"/>
            <a:ext cx="11852923" cy="2844375"/>
          </a:xfrm>
          <a:prstGeom prst="rect">
            <a:avLst/>
          </a:prstGeom>
          <a:solidFill>
            <a:srgbClr val="16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78181" y="672353"/>
            <a:ext cx="0" cy="6185647"/>
          </a:xfrm>
          <a:prstGeom prst="line">
            <a:avLst/>
          </a:prstGeom>
          <a:ln>
            <a:solidFill>
              <a:srgbClr val="F15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88476" y="539448"/>
            <a:ext cx="766003" cy="8961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6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6123" y="1805059"/>
            <a:ext cx="9074572" cy="298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545"/>
              </a:lnSpc>
              <a:spcBef>
                <a:spcPts val="0"/>
              </a:spcBef>
              <a:buNone/>
              <a:defRPr sz="2000" spc="-9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3" y="680436"/>
            <a:ext cx="9087676" cy="1021788"/>
          </a:xfrm>
          <a:prstGeom prst="rect">
            <a:avLst/>
          </a:prstGeom>
        </p:spPr>
        <p:txBody>
          <a:bodyPr/>
          <a:lstStyle>
            <a:lvl1pPr>
              <a:defRPr lang="en-US" sz="3700" b="1" kern="1200" spc="-27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5186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7"/>
            <a:ext cx="2345436" cy="111099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" y="1405873"/>
            <a:ext cx="10702636" cy="471067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59479" y="5038445"/>
            <a:ext cx="3657600" cy="0"/>
          </a:xfrm>
          <a:prstGeom prst="line">
            <a:avLst/>
          </a:prstGeom>
          <a:ln>
            <a:solidFill>
              <a:srgbClr val="0B2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95563" y="5038445"/>
            <a:ext cx="2560319" cy="0"/>
          </a:xfrm>
          <a:prstGeom prst="line">
            <a:avLst/>
          </a:prstGeom>
          <a:ln>
            <a:solidFill>
              <a:srgbClr val="0B2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509822" y="5038445"/>
            <a:ext cx="2560319" cy="0"/>
          </a:xfrm>
          <a:prstGeom prst="line">
            <a:avLst/>
          </a:prstGeom>
          <a:ln>
            <a:solidFill>
              <a:srgbClr val="0B2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5"/>
          <p:cNvSpPr txBox="1">
            <a:spLocks/>
          </p:cNvSpPr>
          <p:nvPr userDrawn="1"/>
        </p:nvSpPr>
        <p:spPr>
          <a:xfrm>
            <a:off x="559479" y="5132300"/>
            <a:ext cx="3657600" cy="4972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319" rtl="0" eaLnBrk="1" latinLnBrk="0" hangingPunct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0B2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39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6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5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2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Samuel Thomas</a:t>
            </a:r>
          </a:p>
          <a:p>
            <a:r>
              <a:rPr lang="en-US" sz="1000"/>
              <a:t>Senior Advisor</a:t>
            </a:r>
          </a:p>
          <a:p>
            <a:r>
              <a:rPr lang="en-US" sz="1000"/>
              <a:t>The Regulatory Assistance Project (RAP)</a:t>
            </a:r>
            <a:r>
              <a:rPr lang="en-US" sz="1000" baseline="30000"/>
              <a:t>®</a:t>
            </a:r>
          </a:p>
        </p:txBody>
      </p:sp>
      <p:sp>
        <p:nvSpPr>
          <p:cNvPr id="8" name="Text Placeholder 25"/>
          <p:cNvSpPr txBox="1">
            <a:spLocks/>
          </p:cNvSpPr>
          <p:nvPr userDrawn="1"/>
        </p:nvSpPr>
        <p:spPr>
          <a:xfrm>
            <a:off x="4595565" y="5132300"/>
            <a:ext cx="2560319" cy="89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319" rtl="0" eaLnBrk="1" latinLnBrk="0" hangingPunct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0B2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39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6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5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2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>
                <a:solidFill>
                  <a:srgbClr val="0B2F4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+33 613 91 93 95</a:t>
            </a:r>
          </a:p>
          <a:p>
            <a:r>
              <a:rPr lang="en-US" sz="1000" baseline="0"/>
              <a:t>Paris, France</a:t>
            </a:r>
            <a:endParaRPr lang="en-US" sz="1000"/>
          </a:p>
        </p:txBody>
      </p:sp>
      <p:sp>
        <p:nvSpPr>
          <p:cNvPr id="9" name="Text Placeholder 25"/>
          <p:cNvSpPr txBox="1">
            <a:spLocks/>
          </p:cNvSpPr>
          <p:nvPr userDrawn="1"/>
        </p:nvSpPr>
        <p:spPr>
          <a:xfrm>
            <a:off x="7514433" y="5132297"/>
            <a:ext cx="2560319" cy="292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19" rtl="0" eaLnBrk="1" latinLnBrk="0" hangingPunct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0B2F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39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6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5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2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aseline="0" err="1"/>
              <a:t>sthomas@raponline.org</a:t>
            </a:r>
            <a:endParaRPr lang="en-US" sz="1000" baseline="0"/>
          </a:p>
          <a:p>
            <a:r>
              <a:rPr lang="en-US" sz="1000" baseline="0" err="1"/>
              <a:t>raponline.org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3774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 ftr="0" dt="0"/>
  <p:txStyles>
    <p:titleStyle>
      <a:lvl1pPr algn="l" defTabSz="91431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9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6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5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2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374123"/>
            <a:ext cx="10702636" cy="471067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59479" y="5038445"/>
            <a:ext cx="3657600" cy="0"/>
          </a:xfrm>
          <a:prstGeom prst="line">
            <a:avLst/>
          </a:prstGeom>
          <a:ln>
            <a:solidFill>
              <a:srgbClr val="0B2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95563" y="5038445"/>
            <a:ext cx="2560319" cy="0"/>
          </a:xfrm>
          <a:prstGeom prst="line">
            <a:avLst/>
          </a:prstGeom>
          <a:ln>
            <a:solidFill>
              <a:srgbClr val="0B2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509822" y="5038445"/>
            <a:ext cx="2560319" cy="0"/>
          </a:xfrm>
          <a:prstGeom prst="line">
            <a:avLst/>
          </a:prstGeom>
          <a:ln>
            <a:solidFill>
              <a:srgbClr val="0B2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91431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9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6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5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2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54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91431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9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6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5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2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48415" y="6286079"/>
            <a:ext cx="9193068" cy="0"/>
          </a:xfrm>
          <a:prstGeom prst="line">
            <a:avLst/>
          </a:prstGeom>
          <a:ln w="12700">
            <a:solidFill>
              <a:srgbClr val="6A6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0024340" y="6286079"/>
            <a:ext cx="1610592" cy="0"/>
          </a:xfrm>
          <a:prstGeom prst="line">
            <a:avLst/>
          </a:prstGeom>
          <a:ln w="12700">
            <a:solidFill>
              <a:srgbClr val="6A6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60769" y="6400800"/>
            <a:ext cx="33789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Assistance Project (RAP)</a:t>
            </a:r>
            <a:r>
              <a:rPr lang="en-US" sz="1000" baseline="3000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47222" y="403079"/>
            <a:ext cx="1021772" cy="0"/>
          </a:xfrm>
          <a:prstGeom prst="line">
            <a:avLst/>
          </a:prstGeom>
          <a:ln w="28575">
            <a:solidFill>
              <a:srgbClr val="F15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47221" y="685801"/>
            <a:ext cx="11087711" cy="132556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4C938C-6556-4F1B-B842-1F8A1118C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29" r:id="rId15"/>
  </p:sldLayoutIdLst>
  <p:hf hdr="0" ftr="0" dt="0"/>
  <p:txStyles>
    <p:titleStyle>
      <a:lvl1pPr algn="l" defTabSz="914319" rtl="0" eaLnBrk="1" latinLnBrk="0" hangingPunct="1">
        <a:lnSpc>
          <a:spcPct val="90000"/>
        </a:lnSpc>
        <a:spcBef>
          <a:spcPct val="0"/>
        </a:spcBef>
        <a:buNone/>
        <a:defRPr lang="en-US" sz="4200" b="1" kern="4000" spc="-64" baseline="0" smtClean="0">
          <a:solidFill>
            <a:srgbClr val="083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579" indent="-228579" algn="l" defTabSz="9143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9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6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5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2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1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l" defTabSz="914319" rtl="0" eaLnBrk="1" latinLnBrk="0" hangingPunct="1">
        <a:lnSpc>
          <a:spcPct val="90000"/>
        </a:lnSpc>
        <a:spcBef>
          <a:spcPct val="0"/>
        </a:spcBef>
        <a:buNone/>
        <a:defRPr lang="en-US" sz="4200" b="1" kern="4000" spc="-64" baseline="0" smtClean="0">
          <a:solidFill>
            <a:srgbClr val="083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579" indent="-228579" algn="l" defTabSz="9143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9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6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5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2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5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ftr="0" dt="0"/>
  <p:txStyles>
    <p:titleStyle>
      <a:lvl1pPr algn="l" defTabSz="91431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9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6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5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2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4415" y="215714"/>
            <a:ext cx="11603183" cy="6398559"/>
          </a:xfrm>
          <a:prstGeom prst="rect">
            <a:avLst/>
          </a:prstGeom>
          <a:solidFill>
            <a:srgbClr val="E1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5" r:id="rId2"/>
    <p:sldLayoutId id="2147483719" r:id="rId3"/>
    <p:sldLayoutId id="2147483720" r:id="rId4"/>
  </p:sldLayoutIdLst>
  <p:hf hdr="0" ftr="0" dt="0"/>
  <p:txStyles>
    <p:titleStyle>
      <a:lvl1pPr algn="l" defTabSz="91431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9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6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5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2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4409" y="280916"/>
            <a:ext cx="11603183" cy="6398559"/>
          </a:xfrm>
          <a:prstGeom prst="rect">
            <a:avLst/>
          </a:prstGeom>
          <a:solidFill>
            <a:srgbClr val="E1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8" tIns="40339" rIns="80678" bIns="40339"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74140" y="6322728"/>
            <a:ext cx="482024" cy="230832"/>
          </a:xfrm>
          <a:prstGeom prst="rect">
            <a:avLst/>
          </a:prstGeom>
        </p:spPr>
        <p:txBody>
          <a:bodyPr vert="horz" lIns="80678" tIns="40339" rIns="80678" bIns="4033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6CB93B-C569-4802-AF22-9A2B7C1E1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1491093" y="5456652"/>
            <a:ext cx="4302224" cy="500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19" rtl="0" eaLnBrk="1" latinLnBrk="0" hangingPunct="1">
              <a:lnSpc>
                <a:spcPts val="1272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spc="0" baseline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39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6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5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2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Samuel Thomas</a:t>
            </a:r>
          </a:p>
          <a:p>
            <a:r>
              <a:rPr lang="en-US" sz="900"/>
              <a:t>Senior</a:t>
            </a:r>
            <a:r>
              <a:rPr lang="en-US" sz="900" baseline="0"/>
              <a:t> Advisor</a:t>
            </a:r>
          </a:p>
          <a:p>
            <a:pPr marL="0" marR="0" lvl="0" indent="0" algn="l" defTabSz="914319" rtl="0" eaLnBrk="1" fontAlgn="auto" latinLnBrk="0" hangingPunct="1">
              <a:lnSpc>
                <a:spcPts val="1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/>
              <a:t>The Regulatory Assistance Project (RAP)</a:t>
            </a:r>
            <a:r>
              <a:rPr lang="en-US" sz="900" baseline="30000"/>
              <a:t>®</a:t>
            </a:r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8957339" y="5439842"/>
            <a:ext cx="2575464" cy="340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19" rtl="0" eaLnBrk="1" latinLnBrk="0" hangingPunct="1">
              <a:lnSpc>
                <a:spcPts val="1363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spc="0" baseline="0">
                <a:solidFill>
                  <a:srgbClr val="083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39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6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5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2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err="1"/>
              <a:t>sthomas@raponline.org</a:t>
            </a:r>
            <a:endParaRPr lang="en-US" sz="900"/>
          </a:p>
          <a:p>
            <a:r>
              <a:rPr lang="en-US" sz="900"/>
              <a:t>raponline.org</a:t>
            </a:r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6117927" y="5448246"/>
            <a:ext cx="2548092" cy="34041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319" rtl="0" eaLnBrk="1" latinLnBrk="0" hangingPunct="1">
              <a:lnSpc>
                <a:spcPts val="1363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spc="0" baseline="0">
                <a:solidFill>
                  <a:srgbClr val="083050"/>
                </a:solidFill>
                <a:latin typeface="Arial"/>
                <a:ea typeface="STHeiti" panose="02010600040101010101" pitchFamily="2" charset="-128"/>
                <a:cs typeface="Arial"/>
              </a:defRPr>
            </a:lvl1pPr>
            <a:lvl2pPr marL="685739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6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5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2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u="none" strike="noStrike" kern="1200" spc="0" baseline="0">
                <a:solidFill>
                  <a:srgbClr val="0B2F4E"/>
                </a:solidFill>
                <a:effectLst/>
                <a:latin typeface="Arial" panose="020B0604020202020204" pitchFamily="34" charset="0"/>
                <a:ea typeface="STHeiti" panose="02010600040101010101" pitchFamily="2" charset="-128"/>
                <a:cs typeface="Arial" panose="020B0604020202020204" pitchFamily="34" charset="0"/>
              </a:rPr>
              <a:t>+33 613 91 93 95</a:t>
            </a:r>
          </a:p>
          <a:p>
            <a:r>
              <a:rPr lang="en-US" sz="900" baseline="0"/>
              <a:t>Paris, France</a:t>
            </a:r>
            <a:endParaRPr lang="en-US" sz="9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00909" y="5332601"/>
            <a:ext cx="4292408" cy="0"/>
          </a:xfrm>
          <a:prstGeom prst="line">
            <a:avLst/>
          </a:prstGeom>
          <a:ln>
            <a:solidFill>
              <a:srgbClr val="9B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96001" y="5332601"/>
            <a:ext cx="2565025" cy="0"/>
          </a:xfrm>
          <a:prstGeom prst="line">
            <a:avLst/>
          </a:prstGeom>
          <a:ln>
            <a:solidFill>
              <a:srgbClr val="9B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954854" y="5332601"/>
            <a:ext cx="2565025" cy="0"/>
          </a:xfrm>
          <a:prstGeom prst="line">
            <a:avLst/>
          </a:prstGeom>
          <a:ln>
            <a:solidFill>
              <a:srgbClr val="9BA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2"/>
          <p:cNvSpPr txBox="1">
            <a:spLocks noChangeAspect="1"/>
          </p:cNvSpPr>
          <p:nvPr userDrawn="1"/>
        </p:nvSpPr>
        <p:spPr>
          <a:xfrm>
            <a:off x="476235" y="5326369"/>
            <a:ext cx="753688" cy="54864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0678" tIns="40339" rIns="80678" bIns="40339" anchor="ctr"/>
          <a:lstStyle>
            <a:lvl1pPr marL="0" indent="0" algn="l" defTabSz="9143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39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6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5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4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2" indent="-228579" algn="l" defTabSz="91431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7071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  <p:sldLayoutId id="2147483723" r:id="rId3"/>
  </p:sldLayoutIdLst>
  <p:hf hdr="0" ftr="0" dt="0"/>
  <p:txStyles>
    <p:titleStyle>
      <a:lvl1pPr algn="l" defTabSz="91431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9" indent="-228579" algn="l" defTabSz="9143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9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6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5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4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2" indent="-228579" algn="l" defTabSz="9143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jahn@raponline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10/12/27/ercot_board_orientation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10/12/27/ercot_board_orientation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sites/default/files/2021-08/Land-Based%20Wind%20Market%20Report%202021%20Edition%20Summary_FINAL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abs/pii/S0140988322003073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jrc.ec.europa.eu/repository/handle/JRC11997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jrc.ec.europa.eu/repository/handle/JRC11997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40988322003073" TargetMode="External"/><Relationship Id="rId7" Type="http://schemas.openxmlformats.org/officeDocument/2006/relationships/hyperlink" Target="https://www.pjm.com/-/media/committees-groups/task-forces/afmtf/2020/20201222/20201222-item-03-independent-consultant-report-presentation.ashx" TargetMode="External"/><Relationship Id="rId2" Type="http://schemas.openxmlformats.org/officeDocument/2006/relationships/hyperlink" Target="https://www.potomaceconomics.com/wp-content/uploads/2022/05/2021-State-of-the-Market-Report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jm.com/-/media/library/reports-notices/special-reports/2020/ftr-market-review-whitepaper.ashx" TargetMode="External"/><Relationship Id="rId5" Type="http://schemas.openxmlformats.org/officeDocument/2006/relationships/hyperlink" Target="https://synergie-projekt.de/wp-content/uploads/2020/08/SynErgie_Whitepaper_Electricity-Market-Design-2030-2050-Moving-Towards-Implementation.pdf" TargetMode="External"/><Relationship Id="rId4" Type="http://schemas.openxmlformats.org/officeDocument/2006/relationships/hyperlink" Target="https://fsi9-prod.s3.us-west-1.amazonaws.com/s3fs-public/mpm_review_gpqw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erc.gov/" TargetMode="External"/><Relationship Id="rId4" Type="http://schemas.openxmlformats.org/officeDocument/2006/relationships/hyperlink" Target="https://www.puc.texas.gov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10/12/27/ercot_board_ori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rcot.com/files/docs/2010/12/27/ercot_board_orientatio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tp.puc.texas.gov/public/puct-info/industry/electric/reports/ERCOT_annual_reports/2002annualreport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https://www.ercot.com/files/docs/2010/12/27/ercot_board_orientat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B60B6-0329-3E49-A4EE-E50FFA6236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979" y="1836803"/>
            <a:ext cx="2071061" cy="166199"/>
          </a:xfrm>
        </p:spPr>
        <p:txBody>
          <a:bodyPr/>
          <a:lstStyle/>
          <a:p>
            <a:r>
              <a:rPr lang="en-US" sz="1200" dirty="0"/>
              <a:t>June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4526D-7061-574F-A4CC-35BC0767F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478" y="4368873"/>
            <a:ext cx="9911297" cy="3077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Strommarkttreffen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F48AF9-FAF7-DE49-B327-44C1B09A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ERCOT Pathway to</a:t>
            </a:r>
            <a:br>
              <a:rPr lang="en-US"/>
            </a:br>
            <a:r>
              <a:rPr lang="en-US"/>
              <a:t>Locational Marginal Pricing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D12C0-77C9-994C-B6E6-0A3001BD2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479" y="5132300"/>
            <a:ext cx="3657600" cy="497252"/>
          </a:xfrm>
        </p:spPr>
        <p:txBody>
          <a:bodyPr/>
          <a:lstStyle/>
          <a:p>
            <a:r>
              <a:rPr lang="en-US"/>
              <a:t>Andreas Jahn</a:t>
            </a:r>
          </a:p>
          <a:p>
            <a:r>
              <a:rPr lang="en-US"/>
              <a:t>Senior Associate</a:t>
            </a:r>
          </a:p>
          <a:p>
            <a:r>
              <a:rPr lang="en-US"/>
              <a:t>Regulatory Assistance Project (RAP)®️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25146E-0DB1-8343-9495-17EDCBE33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Anna-Louisa-Karsch-Str.2 </a:t>
            </a:r>
          </a:p>
          <a:p>
            <a:r>
              <a:rPr lang="en-US"/>
              <a:t>D 10178 Berlin</a:t>
            </a:r>
          </a:p>
          <a:p>
            <a:r>
              <a:rPr lang="en-US"/>
              <a:t>Germany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61F11-8BEB-8E40-8DA3-D981BF7C6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4433" y="5132297"/>
            <a:ext cx="2560319" cy="497252"/>
          </a:xfrm>
        </p:spPr>
        <p:txBody>
          <a:bodyPr/>
          <a:lstStyle/>
          <a:p>
            <a:r>
              <a:rPr lang="en-US"/>
              <a:t>+49 172-1769727</a:t>
            </a:r>
          </a:p>
          <a:p>
            <a:r>
              <a:rPr lang="en-US">
                <a:hlinkClick r:id="rId4"/>
              </a:rPr>
              <a:t>ajahn@raponline.org</a:t>
            </a:r>
            <a:r>
              <a:rPr lang="en-US"/>
              <a:t> </a:t>
            </a:r>
          </a:p>
          <a:p>
            <a:r>
              <a:rPr lang="en-US" err="1"/>
              <a:t>raponline.org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5CAFF-ECDF-20B6-0C3C-ECB65F796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F26FD-4466-57D5-39BA-4A7F74E8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Netzengpässe im zonalen Marktmodel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4A113-46AB-EFC9-CD07-8F82DD61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1" y="1726961"/>
            <a:ext cx="9961122" cy="4497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76BDD-9FEE-9565-CFEE-C80E3F20BA21}"/>
              </a:ext>
            </a:extLst>
          </p:cNvPr>
          <p:cNvSpPr txBox="1"/>
          <p:nvPr/>
        </p:nvSpPr>
        <p:spPr>
          <a:xfrm>
            <a:off x="3106058" y="2011364"/>
            <a:ext cx="2175275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DE" sz="2400"/>
              <a:t>Zonale Engpässe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BC6D4-DC3F-6881-57F9-8AACDF6C9386}"/>
              </a:ext>
            </a:extLst>
          </p:cNvPr>
          <p:cNvSpPr txBox="1"/>
          <p:nvPr/>
        </p:nvSpPr>
        <p:spPr>
          <a:xfrm>
            <a:off x="8257036" y="2011364"/>
            <a:ext cx="209627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DE" sz="2400"/>
              <a:t>Lokale Engpässe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07FE3-3064-8957-61AE-0D64EFE3EE7A}"/>
              </a:ext>
            </a:extLst>
          </p:cNvPr>
          <p:cNvSpPr txBox="1"/>
          <p:nvPr/>
        </p:nvSpPr>
        <p:spPr>
          <a:xfrm>
            <a:off x="7640589" y="6368894"/>
            <a:ext cx="4115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/>
              <a:t>Quelle: </a:t>
            </a:r>
            <a:r>
              <a:rPr lang="en-DE">
                <a:hlinkClick r:id="rId3"/>
              </a:rPr>
              <a:t>ERCOT Board Orientation 2010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503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E06530-F315-2E46-47AC-81AA8CDB5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221" y="2271319"/>
            <a:ext cx="11110633" cy="3813000"/>
          </a:xfrm>
        </p:spPr>
        <p:txBody>
          <a:bodyPr/>
          <a:lstStyle/>
          <a:p>
            <a:r>
              <a:rPr lang="de-DE" sz="2400" dirty="0"/>
              <a:t>Kosten für lokale Engpässe und Engpässe zwischen den Zonen</a:t>
            </a:r>
          </a:p>
          <a:p>
            <a:r>
              <a:rPr lang="de-DE" sz="2400" dirty="0"/>
              <a:t>Möglichkeiten für Marktmacht und Manipulationen</a:t>
            </a:r>
          </a:p>
          <a:p>
            <a:r>
              <a:rPr lang="de-DE" sz="2400" dirty="0"/>
              <a:t>Begrenzte Preistransparenz und Liquidität auf dem Spot-Stromgroßhandelsmarkt</a:t>
            </a:r>
          </a:p>
          <a:p>
            <a:r>
              <a:rPr lang="de-DE" sz="2400" dirty="0"/>
              <a:t>Begrenzte Preistransparenz für Standorte und ineffiziente Standortwahl </a:t>
            </a:r>
          </a:p>
          <a:p>
            <a:r>
              <a:rPr lang="de-DE" sz="2400" dirty="0"/>
              <a:t>Ineffizienter und intransparenter Dispatch </a:t>
            </a:r>
          </a:p>
          <a:p>
            <a:r>
              <a:rPr lang="de-DE" sz="2400" dirty="0"/>
              <a:t>Höherer Bedarf für Übertragungsnetze/Leitungen um effektiven Wettbewerb aufrecht zu erhalten.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3AAB1B-480C-3A35-46B0-D87519BED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FFB72A-A310-E13E-3083-AF2EE3BC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Market Monitoring zeigt Ineffizienz der zonalen Marktansätze auf</a:t>
            </a:r>
          </a:p>
        </p:txBody>
      </p:sp>
    </p:spTree>
    <p:extLst>
      <p:ext uri="{BB962C8B-B14F-4D97-AF65-F5344CB8AC3E}">
        <p14:creationId xmlns:p14="http://schemas.microsoft.com/office/powerpoint/2010/main" val="346990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47EA9-42D3-105C-B590-6B024958B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514" y="2120229"/>
            <a:ext cx="4379855" cy="407779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2FC92-880D-E260-F7F9-1314F7C1D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221" y="2108034"/>
            <a:ext cx="11110633" cy="3978045"/>
          </a:xfrm>
        </p:spPr>
        <p:txBody>
          <a:bodyPr/>
          <a:lstStyle/>
          <a:p>
            <a:r>
              <a:rPr lang="en-DE" dirty="0"/>
              <a:t>Transparenz im Markt</a:t>
            </a:r>
          </a:p>
          <a:p>
            <a:r>
              <a:rPr lang="en-DE" dirty="0"/>
              <a:t>Sichtbare Konsequenzen des Verhaltens</a:t>
            </a:r>
          </a:p>
          <a:p>
            <a:r>
              <a:rPr lang="en-DE" dirty="0"/>
              <a:t>Direkte Zuordnung von lokalen Engpasskosten</a:t>
            </a:r>
          </a:p>
          <a:p>
            <a:r>
              <a:rPr lang="en-GB" dirty="0"/>
              <a:t>Ausgewogenheit von Zuverlässigkeit </a:t>
            </a:r>
          </a:p>
          <a:p>
            <a:pPr marL="0" indent="0">
              <a:buNone/>
            </a:pPr>
            <a:r>
              <a:rPr lang="en-GB" dirty="0"/>
              <a:t>    und Wirtschaftlichkeit </a:t>
            </a:r>
          </a:p>
          <a:p>
            <a:r>
              <a:rPr lang="en-DE" dirty="0"/>
              <a:t>Starke (lokale) Marktsignale</a:t>
            </a:r>
          </a:p>
          <a:p>
            <a:r>
              <a:rPr lang="en-DE" dirty="0"/>
              <a:t>Effizient gesteuerter Kraftwerksblock-Einsatz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3975E-83D6-03F2-78D3-0FBB3275B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62F74-CAFE-BE6C-42DB-8F59FDDA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ERCOT: Locational </a:t>
            </a:r>
            <a:r>
              <a:rPr lang="en-DE"/>
              <a:t>Marginal Pricing</a:t>
            </a:r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28997-DBEF-1DA4-3A9F-B974691C7DBE}"/>
              </a:ext>
            </a:extLst>
          </p:cNvPr>
          <p:cNvSpPr txBox="1"/>
          <p:nvPr/>
        </p:nvSpPr>
        <p:spPr>
          <a:xfrm>
            <a:off x="7640589" y="6368894"/>
            <a:ext cx="4115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/>
              <a:t>Quelle: </a:t>
            </a:r>
            <a:r>
              <a:rPr lang="en-DE">
                <a:hlinkClick r:id="rId3"/>
              </a:rPr>
              <a:t>ERCOT Board Orientation 2010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1243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C07BF-BC0F-674E-8CEB-807A1EF8A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DE"/>
              <a:t>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907806-633B-4D40-BFC8-7E0A3315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Auswirkungen des Systemwechsels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4BA044-1BE5-8840-9BFC-3C3FD0763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48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4FACF06-18EE-D947-9E11-63CF4D975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182776"/>
              </p:ext>
            </p:extLst>
          </p:nvPr>
        </p:nvGraphicFramePr>
        <p:xfrm>
          <a:off x="1639734" y="1504171"/>
          <a:ext cx="6728757" cy="395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vert="horz" lIns="80678" tIns="40339" rIns="80678" bIns="40339" rtlCol="0" anchor="ctr"/>
          <a:lstStyle/>
          <a:p>
            <a:fld id="{796CB93B-C569-4802-AF22-9A2B7C1E12CA}" type="slidenum">
              <a:rPr lang="en-US" sz="1100" ker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14</a:t>
            </a:fld>
            <a:endParaRPr lang="en-US" sz="11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Auslastung der kritischen Netzinfrastruktur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453F56-198F-4A4D-A25C-ED75A85B7984}"/>
              </a:ext>
            </a:extLst>
          </p:cNvPr>
          <p:cNvSpPr txBox="1"/>
          <p:nvPr/>
        </p:nvSpPr>
        <p:spPr>
          <a:xfrm rot="16200000">
            <a:off x="495839" y="3044788"/>
            <a:ext cx="1933873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% load factor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7E1FD6-7297-BB4D-BC5D-87374527C2BF}"/>
              </a:ext>
            </a:extLst>
          </p:cNvPr>
          <p:cNvCxnSpPr/>
          <p:nvPr/>
        </p:nvCxnSpPr>
        <p:spPr>
          <a:xfrm>
            <a:off x="4372915" y="2458920"/>
            <a:ext cx="0" cy="280519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E9CE78-97EF-C044-A341-0177D11C88D7}"/>
              </a:ext>
            </a:extLst>
          </p:cNvPr>
          <p:cNvSpPr txBox="1"/>
          <p:nvPr/>
        </p:nvSpPr>
        <p:spPr>
          <a:xfrm>
            <a:off x="3549285" y="1651506"/>
            <a:ext cx="164725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Wechsel vom  zonalen zum </a:t>
            </a:r>
            <a:r>
              <a:rPr lang="de-DE" sz="1400" dirty="0" err="1">
                <a:solidFill>
                  <a:srgbClr val="FF0000"/>
                </a:solidFill>
              </a:rPr>
              <a:t>nodalen</a:t>
            </a:r>
            <a:r>
              <a:rPr lang="de-DE" sz="1400" dirty="0">
                <a:solidFill>
                  <a:srgbClr val="FF0000"/>
                </a:solidFill>
              </a:rPr>
              <a:t> System zu Dez. 2010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EFA2A-E01A-5743-8254-C6A6463B47A9}"/>
              </a:ext>
            </a:extLst>
          </p:cNvPr>
          <p:cNvSpPr txBox="1"/>
          <p:nvPr/>
        </p:nvSpPr>
        <p:spPr>
          <a:xfrm>
            <a:off x="2539882" y="5548411"/>
            <a:ext cx="24642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ERCOT West-to-North CSC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171E95-0D83-114C-9855-E2BC150A974D}"/>
              </a:ext>
            </a:extLst>
          </p:cNvPr>
          <p:cNvSpPr txBox="1"/>
          <p:nvPr/>
        </p:nvSpPr>
        <p:spPr>
          <a:xfrm>
            <a:off x="6832482" y="5548411"/>
            <a:ext cx="336438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Gewichtete Auslastung der </a:t>
            </a:r>
            <a:r>
              <a:rPr lang="de-DE" dirty="0" err="1"/>
              <a:t>Interkonnektoren</a:t>
            </a:r>
            <a:r>
              <a:rPr lang="de-DE" dirty="0"/>
              <a:t> in der EU (2016)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04994E-5FAB-E441-901F-1F12D34BEEC2}"/>
              </a:ext>
            </a:extLst>
          </p:cNvPr>
          <p:cNvCxnSpPr>
            <a:cxnSpLocks/>
          </p:cNvCxnSpPr>
          <p:nvPr/>
        </p:nvCxnSpPr>
        <p:spPr>
          <a:xfrm>
            <a:off x="6704960" y="1465425"/>
            <a:ext cx="0" cy="402772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4D105FF-4900-7D48-BD50-76720C2AB976}"/>
              </a:ext>
            </a:extLst>
          </p:cNvPr>
          <p:cNvSpPr txBox="1"/>
          <p:nvPr/>
        </p:nvSpPr>
        <p:spPr>
          <a:xfrm>
            <a:off x="9081603" y="4547222"/>
            <a:ext cx="2553329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de-DE" sz="1400"/>
              <a:t>2008 Abstrahiert von IMM Graphik; 2009 geschätzt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3DECA-621F-8F44-B909-B1AF3E30551F}"/>
              </a:ext>
            </a:extLst>
          </p:cNvPr>
          <p:cNvSpPr txBox="1"/>
          <p:nvPr/>
        </p:nvSpPr>
        <p:spPr>
          <a:xfrm>
            <a:off x="9092811" y="3920824"/>
            <a:ext cx="2918909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Quelle: ERCOT annual State of the Market reports; ACER &amp; CEER</a:t>
            </a:r>
          </a:p>
        </p:txBody>
      </p:sp>
    </p:spTree>
    <p:extLst>
      <p:ext uri="{BB962C8B-B14F-4D97-AF65-F5344CB8AC3E}">
        <p14:creationId xmlns:p14="http://schemas.microsoft.com/office/powerpoint/2010/main" val="82635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vert="horz" lIns="80678" tIns="40339" rIns="80678" bIns="40339" rtlCol="0" anchor="ctr"/>
          <a:lstStyle/>
          <a:p>
            <a:fld id="{796CB93B-C569-4802-AF22-9A2B7C1E12CA}" type="slidenum">
              <a:rPr lang="en-US" sz="1100" ker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15</a:t>
            </a:fld>
            <a:endParaRPr lang="en-US" sz="11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Efficiency </a:t>
            </a:r>
            <a:r>
              <a:rPr lang="en-US" sz="4000" dirty="0" err="1"/>
              <a:t>im</a:t>
            </a:r>
            <a:r>
              <a:rPr lang="en-US" sz="4000" dirty="0"/>
              <a:t> Spot-Handel (</a:t>
            </a:r>
            <a:r>
              <a:rPr lang="en-US" sz="4000" dirty="0" err="1"/>
              <a:t>Liquidität</a:t>
            </a:r>
            <a:r>
              <a:rPr lang="en-US" sz="4000" dirty="0"/>
              <a:t>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D0E417E-8DB1-F440-BE73-B27ED4C85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49886"/>
              </p:ext>
            </p:extLst>
          </p:nvPr>
        </p:nvGraphicFramePr>
        <p:xfrm>
          <a:off x="2611697" y="1654897"/>
          <a:ext cx="6961218" cy="4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422131-83A7-E94B-A372-C820D671BD80}"/>
              </a:ext>
            </a:extLst>
          </p:cNvPr>
          <p:cNvCxnSpPr>
            <a:cxnSpLocks/>
          </p:cNvCxnSpPr>
          <p:nvPr/>
        </p:nvCxnSpPr>
        <p:spPr>
          <a:xfrm>
            <a:off x="5321084" y="3022172"/>
            <a:ext cx="0" cy="261921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78F713-1003-5143-B5BC-1117BD95FFA4}"/>
              </a:ext>
            </a:extLst>
          </p:cNvPr>
          <p:cNvSpPr txBox="1"/>
          <p:nvPr/>
        </p:nvSpPr>
        <p:spPr>
          <a:xfrm>
            <a:off x="4712313" y="2690632"/>
            <a:ext cx="1217541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Wechsel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zu</a:t>
            </a:r>
            <a:r>
              <a:rPr lang="en-US" sz="1400" dirty="0">
                <a:solidFill>
                  <a:srgbClr val="FF0000"/>
                </a:solidFill>
              </a:rPr>
              <a:t> LMP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FD73C-571B-0B45-8EF0-4B2A440FE918}"/>
              </a:ext>
            </a:extLst>
          </p:cNvPr>
          <p:cNvSpPr txBox="1"/>
          <p:nvPr/>
        </p:nvSpPr>
        <p:spPr>
          <a:xfrm>
            <a:off x="547221" y="4133153"/>
            <a:ext cx="2079703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Gewichtete</a:t>
            </a:r>
            <a:r>
              <a:rPr lang="en-US" dirty="0"/>
              <a:t> absolute </a:t>
            </a:r>
            <a:r>
              <a:rPr lang="en-US" dirty="0" err="1"/>
              <a:t>Differenz</a:t>
            </a:r>
            <a:r>
              <a:rPr lang="en-US" dirty="0"/>
              <a:t> in $/MWh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15449-510F-EE45-B9FD-B7BBF134B0B8}"/>
              </a:ext>
            </a:extLst>
          </p:cNvPr>
          <p:cNvSpPr txBox="1"/>
          <p:nvPr/>
        </p:nvSpPr>
        <p:spPr>
          <a:xfrm>
            <a:off x="9776246" y="5516737"/>
            <a:ext cx="2290568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Quelle: ERCOT annual State of the Market reports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D85A8-5CDD-4F47-8BAA-01878F240820}"/>
              </a:ext>
            </a:extLst>
          </p:cNvPr>
          <p:cNvSpPr txBox="1"/>
          <p:nvPr/>
        </p:nvSpPr>
        <p:spPr>
          <a:xfrm>
            <a:off x="5605789" y="5911286"/>
            <a:ext cx="52931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Jahr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2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vert="horz" lIns="80678" tIns="40339" rIns="80678" bIns="40339" rtlCol="0" anchor="ctr"/>
          <a:lstStyle/>
          <a:p>
            <a:fld id="{796CB93B-C569-4802-AF22-9A2B7C1E12CA}" type="slidenum">
              <a:rPr lang="en-US" sz="1100" ker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16</a:t>
            </a:fld>
            <a:endParaRPr lang="en-US" sz="11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Engpassmanagement</a:t>
            </a:r>
            <a:r>
              <a:rPr lang="en-US" dirty="0"/>
              <a:t> &amp; EE (2017)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3DECA-621F-8F44-B909-B1AF3E30551F}"/>
              </a:ext>
            </a:extLst>
          </p:cNvPr>
          <p:cNvSpPr txBox="1"/>
          <p:nvPr/>
        </p:nvSpPr>
        <p:spPr>
          <a:xfrm>
            <a:off x="4112433" y="6322729"/>
            <a:ext cx="586717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Sources: ERCOT annual State of the Market reports; </a:t>
            </a:r>
            <a:r>
              <a:rPr lang="en-US" sz="1600" dirty="0" err="1"/>
              <a:t>BNetzA</a:t>
            </a:r>
            <a:r>
              <a:rPr lang="en-US" sz="1600" dirty="0"/>
              <a:t>; DG Energy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EC794C4-F580-9C4C-9E5E-5FBE969062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4121" y="1747426"/>
          <a:ext cx="6814243" cy="408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68FBC43-1F66-A44C-A161-769FEF01E869}"/>
              </a:ext>
            </a:extLst>
          </p:cNvPr>
          <p:cNvSpPr txBox="1"/>
          <p:nvPr/>
        </p:nvSpPr>
        <p:spPr>
          <a:xfrm>
            <a:off x="442308" y="4304347"/>
            <a:ext cx="153035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Kosten</a:t>
            </a:r>
            <a:r>
              <a:rPr lang="en-US" dirty="0"/>
              <a:t> in $/</a:t>
            </a:r>
            <a:r>
              <a:rPr lang="en-US" dirty="0" err="1"/>
              <a:t>Jahr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B509B9-78D9-0F42-ACCA-4B410EF646E7}"/>
              </a:ext>
            </a:extLst>
          </p:cNvPr>
          <p:cNvSpPr txBox="1"/>
          <p:nvPr/>
        </p:nvSpPr>
        <p:spPr>
          <a:xfrm>
            <a:off x="2042906" y="6013340"/>
            <a:ext cx="7988256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German costs converted to US $ at 0.9 € to the $; ERCOT 2017 reflects, </a:t>
            </a:r>
            <a:r>
              <a:rPr lang="en-US" sz="1400" i="1" dirty="0"/>
              <a:t>inter alia,</a:t>
            </a:r>
            <a:r>
              <a:rPr lang="en-US" sz="1400" dirty="0"/>
              <a:t> impact of Hurricane Harvey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F18BEC5-AA46-064E-BC01-71F0908D9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368279"/>
              </p:ext>
            </p:extLst>
          </p:nvPr>
        </p:nvGraphicFramePr>
        <p:xfrm>
          <a:off x="8948363" y="1747426"/>
          <a:ext cx="1530350" cy="355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FE5E63-4D54-2F47-8780-AF170DE393E9}"/>
              </a:ext>
            </a:extLst>
          </p:cNvPr>
          <p:cNvCxnSpPr/>
          <p:nvPr/>
        </p:nvCxnSpPr>
        <p:spPr>
          <a:xfrm>
            <a:off x="8948363" y="2011364"/>
            <a:ext cx="0" cy="3289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608EAC-C3B2-F949-8B0D-EAB5C6F11C04}"/>
              </a:ext>
            </a:extLst>
          </p:cNvPr>
          <p:cNvSpPr txBox="1"/>
          <p:nvPr/>
        </p:nvSpPr>
        <p:spPr>
          <a:xfrm>
            <a:off x="9319646" y="5300420"/>
            <a:ext cx="52694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ERCOT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9FDBE0-2C82-A14B-B504-6476BD524DD2}"/>
              </a:ext>
            </a:extLst>
          </p:cNvPr>
          <p:cNvSpPr txBox="1"/>
          <p:nvPr/>
        </p:nvSpPr>
        <p:spPr>
          <a:xfrm>
            <a:off x="9875001" y="5297838"/>
            <a:ext cx="526942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DE_FR_PL_BE_NE_AT</a:t>
            </a:r>
          </a:p>
        </p:txBody>
      </p:sp>
    </p:spTree>
    <p:extLst>
      <p:ext uri="{BB962C8B-B14F-4D97-AF65-F5344CB8AC3E}">
        <p14:creationId xmlns:p14="http://schemas.microsoft.com/office/powerpoint/2010/main" val="244263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EC67E-FD9C-201A-75FB-20CF3BBDB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22045C-BF31-2152-15CC-DF934F9F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US Stromerzeugung Wind &amp; Abregelung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376EE-107C-D712-642D-E021493B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48" y="1558315"/>
            <a:ext cx="8793271" cy="4718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6BF0E-DBB8-8120-98AD-BEE7C5EA871F}"/>
              </a:ext>
            </a:extLst>
          </p:cNvPr>
          <p:cNvSpPr txBox="1"/>
          <p:nvPr/>
        </p:nvSpPr>
        <p:spPr>
          <a:xfrm>
            <a:off x="9800802" y="5323561"/>
            <a:ext cx="2205625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DE" sz="1600" dirty="0"/>
              <a:t>Quelle: US DoE, </a:t>
            </a:r>
            <a:r>
              <a:rPr lang="en-DE" sz="1600" dirty="0">
                <a:hlinkClick r:id="rId3"/>
              </a:rPr>
              <a:t>Land-Based Wind Market Report 2021 </a:t>
            </a:r>
            <a:endParaRPr lang="en-DE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42DE9-DCCB-8256-5827-92513DCC06CA}"/>
              </a:ext>
            </a:extLst>
          </p:cNvPr>
          <p:cNvSpPr txBox="1"/>
          <p:nvPr/>
        </p:nvSpPr>
        <p:spPr>
          <a:xfrm>
            <a:off x="230367" y="1558315"/>
            <a:ext cx="109324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DE" b="1" dirty="0"/>
              <a:t>Abregelung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815F-D51A-AB6C-F094-56C23CA6D463}"/>
              </a:ext>
            </a:extLst>
          </p:cNvPr>
          <p:cNvSpPr txBox="1"/>
          <p:nvPr/>
        </p:nvSpPr>
        <p:spPr>
          <a:xfrm>
            <a:off x="9077980" y="1558315"/>
            <a:ext cx="189353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DE" b="1" dirty="0"/>
              <a:t>Anteil an Erzeugung</a:t>
            </a:r>
          </a:p>
        </p:txBody>
      </p:sp>
    </p:spTree>
    <p:extLst>
      <p:ext uri="{BB962C8B-B14F-4D97-AF65-F5344CB8AC3E}">
        <p14:creationId xmlns:p14="http://schemas.microsoft.com/office/powerpoint/2010/main" val="237391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B7FB03-0967-7E23-454E-2E256B9613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531" y="2670882"/>
            <a:ext cx="11110633" cy="2824909"/>
          </a:xfrm>
        </p:spPr>
        <p:txBody>
          <a:bodyPr/>
          <a:lstStyle/>
          <a:p>
            <a:r>
              <a:rPr lang="de-DE" dirty="0"/>
              <a:t>Rückgang der variablen Betriebskosten der Erzeugung um 3,8%</a:t>
            </a:r>
          </a:p>
          <a:p>
            <a:r>
              <a:rPr lang="de-DE" dirty="0"/>
              <a:t>300 Mio. US-Dollar geringerer Erzeugungskosten im ersten Jahr</a:t>
            </a:r>
          </a:p>
          <a:p>
            <a:r>
              <a:rPr lang="de-DE" dirty="0"/>
              <a:t>Kostenersparnis maßgeblich durch Fuel-Switch</a:t>
            </a:r>
          </a:p>
          <a:p>
            <a:r>
              <a:rPr lang="de-DE" dirty="0"/>
              <a:t>Mehr </a:t>
            </a:r>
            <a:r>
              <a:rPr lang="de-DE" dirty="0" err="1"/>
              <a:t>GuD</a:t>
            </a:r>
            <a:r>
              <a:rPr lang="de-DE" dirty="0"/>
              <a:t> sowie mehr und flexiblere Kohle-Stromerzeugung </a:t>
            </a:r>
          </a:p>
          <a:p>
            <a:r>
              <a:rPr lang="de-DE" dirty="0"/>
              <a:t>5,5% höhere CO</a:t>
            </a:r>
            <a:r>
              <a:rPr lang="de-DE" baseline="-25000" dirty="0"/>
              <a:t>2</a:t>
            </a:r>
            <a:r>
              <a:rPr lang="de-DE" dirty="0"/>
              <a:t>-Emissionen, da es keinen Emissionspreis gibt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DADFD-5443-8BA9-94C7-0DC1BE17D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3B9E34-B6F8-1AD7-05A5-71CB751E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Ökonomische Auswirkungen durch  Wechsel zum </a:t>
            </a:r>
            <a:r>
              <a:rPr lang="de-DE" dirty="0" err="1"/>
              <a:t>nodalen</a:t>
            </a:r>
            <a:r>
              <a:rPr lang="de-DE" dirty="0"/>
              <a:t>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0AAF3-942C-73C8-95F0-CE08AE6823D6}"/>
              </a:ext>
            </a:extLst>
          </p:cNvPr>
          <p:cNvSpPr txBox="1"/>
          <p:nvPr/>
        </p:nvSpPr>
        <p:spPr>
          <a:xfrm>
            <a:off x="6380288" y="5925978"/>
            <a:ext cx="5254644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de-DE" sz="1600" dirty="0"/>
              <a:t>Quelle: </a:t>
            </a:r>
            <a:r>
              <a:rPr lang="de-DE" sz="1600" dirty="0">
                <a:hlinkClick r:id="rId2"/>
              </a:rPr>
              <a:t>Benefits </a:t>
            </a:r>
            <a:r>
              <a:rPr lang="de-DE" sz="1600" dirty="0" err="1">
                <a:hlinkClick r:id="rId2"/>
              </a:rPr>
              <a:t>of</a:t>
            </a:r>
            <a:r>
              <a:rPr lang="de-DE" sz="1600" dirty="0">
                <a:hlinkClick r:id="rId2"/>
              </a:rPr>
              <a:t> </a:t>
            </a:r>
            <a:r>
              <a:rPr lang="de-DE" sz="1600" dirty="0" err="1">
                <a:hlinkClick r:id="rId2"/>
              </a:rPr>
              <a:t>Nodal</a:t>
            </a:r>
            <a:r>
              <a:rPr lang="de-DE" sz="1600" dirty="0">
                <a:hlinkClick r:id="rId2"/>
              </a:rPr>
              <a:t> Market in Texas, 2021, </a:t>
            </a:r>
            <a:r>
              <a:rPr lang="de-DE" sz="1600" dirty="0" err="1">
                <a:hlinkClick r:id="rId2"/>
              </a:rPr>
              <a:t>Triolo</a:t>
            </a:r>
            <a:r>
              <a:rPr lang="de-DE" sz="1600" dirty="0">
                <a:hlinkClick r:id="rId2"/>
              </a:rPr>
              <a:t> &amp; </a:t>
            </a:r>
            <a:r>
              <a:rPr lang="de-DE" sz="1600" dirty="0" err="1">
                <a:hlinkClick r:id="rId2"/>
              </a:rPr>
              <a:t>Wolak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75798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C62D3-9469-36E2-BEEA-B39793A16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3DC6BC-E1CE-0B2E-B43E-045ADBFBF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21" y="685801"/>
            <a:ext cx="11644779" cy="1325563"/>
          </a:xfrm>
        </p:spPr>
        <p:txBody>
          <a:bodyPr>
            <a:normAutofit fontScale="90000"/>
          </a:bodyPr>
          <a:lstStyle/>
          <a:p>
            <a:r>
              <a:rPr lang="en-GB" sz="3600" dirty="0" err="1"/>
              <a:t>Jährliche</a:t>
            </a:r>
            <a:r>
              <a:rPr lang="en-GB" sz="3600" dirty="0"/>
              <a:t> </a:t>
            </a:r>
            <a:r>
              <a:rPr lang="en-GB" sz="3600" dirty="0" err="1"/>
              <a:t>Vorteile</a:t>
            </a:r>
            <a:r>
              <a:rPr lang="en-GB" sz="3600" dirty="0"/>
              <a:t> &amp; </a:t>
            </a:r>
            <a:r>
              <a:rPr lang="en-GB" sz="3600" dirty="0" err="1"/>
              <a:t>einmalige</a:t>
            </a:r>
            <a:r>
              <a:rPr lang="en-GB" sz="3600" dirty="0"/>
              <a:t> </a:t>
            </a:r>
            <a:r>
              <a:rPr lang="en-GB" sz="3600" dirty="0" err="1"/>
              <a:t>Implementierungskosten</a:t>
            </a:r>
            <a:r>
              <a:rPr lang="en-GB" sz="3600" dirty="0"/>
              <a:t> </a:t>
            </a:r>
            <a:r>
              <a:rPr lang="en-GB" sz="3600" dirty="0" err="1"/>
              <a:t>zum</a:t>
            </a:r>
            <a:r>
              <a:rPr lang="en-GB" sz="3600" dirty="0"/>
              <a:t> </a:t>
            </a:r>
            <a:r>
              <a:rPr lang="en-GB" sz="3600" dirty="0" err="1"/>
              <a:t>nodalen</a:t>
            </a:r>
            <a:r>
              <a:rPr lang="en-GB" sz="3600" dirty="0"/>
              <a:t> System </a:t>
            </a:r>
            <a:r>
              <a:rPr lang="en-GB" sz="3600" dirty="0" err="1"/>
              <a:t>im</a:t>
            </a:r>
            <a:r>
              <a:rPr lang="en-GB" sz="3600" dirty="0"/>
              <a:t> </a:t>
            </a:r>
            <a:r>
              <a:rPr lang="en-GB" sz="3600" dirty="0" err="1"/>
              <a:t>Vergleich</a:t>
            </a:r>
            <a:r>
              <a:rPr lang="en-GB" sz="3600" dirty="0"/>
              <a:t> </a:t>
            </a:r>
            <a:r>
              <a:rPr lang="en-GB" sz="3600" dirty="0" err="1"/>
              <a:t>zur</a:t>
            </a:r>
            <a:r>
              <a:rPr lang="en-GB" sz="3600" dirty="0"/>
              <a:t> </a:t>
            </a:r>
            <a:r>
              <a:rPr lang="en-GB" sz="3600" dirty="0" err="1"/>
              <a:t>installierten</a:t>
            </a:r>
            <a:r>
              <a:rPr lang="en-GB" sz="3600" dirty="0"/>
              <a:t> </a:t>
            </a:r>
            <a:r>
              <a:rPr lang="en-GB" sz="3600" dirty="0" err="1"/>
              <a:t>Kapazität</a:t>
            </a:r>
            <a:endParaRPr lang="en-D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2AB8A-5C1F-D147-62DA-E87568737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9"/>
          <a:stretch/>
        </p:blipFill>
        <p:spPr>
          <a:xfrm>
            <a:off x="643843" y="1859830"/>
            <a:ext cx="8948979" cy="3989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611A85-786F-D7AA-6248-4744D2AC0266}"/>
              </a:ext>
            </a:extLst>
          </p:cNvPr>
          <p:cNvSpPr txBox="1"/>
          <p:nvPr/>
        </p:nvSpPr>
        <p:spPr>
          <a:xfrm>
            <a:off x="9385140" y="5525867"/>
            <a:ext cx="2544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Source: JRC 2020; Nodal Pricing in the EU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32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93A66A-0362-4F47-B1AC-014702C7F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A1F93D-EA3B-45B4-8041-AE2AB6A27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10BF85-4A93-4AF7-95A8-F2BC58F5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 </a:t>
            </a:r>
            <a:r>
              <a:rPr lang="en-GB" dirty="0" err="1"/>
              <a:t>Strommärkte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97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FBE11D-A1C1-F476-0D1B-05BC9B881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0FB2A7-8163-5B75-3754-BF0E4016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21" y="685801"/>
            <a:ext cx="11644779" cy="1325563"/>
          </a:xfrm>
        </p:spPr>
        <p:txBody>
          <a:bodyPr>
            <a:normAutofit/>
          </a:bodyPr>
          <a:lstStyle/>
          <a:p>
            <a:r>
              <a:rPr lang="en-GB" sz="3600"/>
              <a:t>Nodal &amp; zonal short-term &amp; long-term implications</a:t>
            </a:r>
            <a:endParaRPr lang="en-DE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B5253-22AA-9E57-BE12-9C31431C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1" y="1258488"/>
            <a:ext cx="10616339" cy="4928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8D02F-F4CB-6E81-57A7-9BD211D28A80}"/>
              </a:ext>
            </a:extLst>
          </p:cNvPr>
          <p:cNvSpPr txBox="1"/>
          <p:nvPr/>
        </p:nvSpPr>
        <p:spPr>
          <a:xfrm>
            <a:off x="6454674" y="6368894"/>
            <a:ext cx="5060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Quelle: JRC 2020; Nodal Pricing in the EU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660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1CF4C-8B45-923F-432F-39BBA49C4E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759" y="2087614"/>
            <a:ext cx="11110633" cy="3276571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2021 STATE OF THE MARKET REPORT FOR THE ERCOT ELECTRICITY MARKETS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i="0" dirty="0">
                <a:solidFill>
                  <a:srgbClr val="40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Quantifying the Benefits of Nodal Market Design in the Texas Electricity Market 2021</a:t>
            </a:r>
            <a:endParaRPr lang="en-GB" sz="2000" i="0" dirty="0">
              <a:solidFill>
                <a:srgbClr val="403F3F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GB" sz="2000" i="0" dirty="0">
                <a:solidFill>
                  <a:srgbClr val="40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Market Power Mitigation Mechanisms for Wholesale Electricity Markets: Status Quo and Challenges</a:t>
            </a:r>
            <a:endParaRPr lang="en-GB" sz="2000" i="0" dirty="0">
              <a:solidFill>
                <a:srgbClr val="403F3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Whitepaper ELECTRICITY MARKET DESIGN 2030-2050: MOVING TOWARDS IMPLEMENTATION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Financial Transmission Rights Market Review PJM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PJM ARR/FTR Review: Summary of findings and recommendations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95293-122C-0DFE-B18B-3747784C1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8E34AB-CC15-F6F7-9028-E9E1431F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LMP Literatur</a:t>
            </a:r>
          </a:p>
        </p:txBody>
      </p:sp>
    </p:spTree>
    <p:extLst>
      <p:ext uri="{BB962C8B-B14F-4D97-AF65-F5344CB8AC3E}">
        <p14:creationId xmlns:p14="http://schemas.microsoft.com/office/powerpoint/2010/main" val="1490864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41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2AC95-D9D0-32C4-0974-2BD533E69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9A4592-A1EC-DABA-B1BA-A0CAA45D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Locational Marginal Pricing in Nordamerika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11A490-530B-F866-7F11-D63CFA9C5928}"/>
              </a:ext>
            </a:extLst>
          </p:cNvPr>
          <p:cNvGrpSpPr/>
          <p:nvPr/>
        </p:nvGrpSpPr>
        <p:grpSpPr>
          <a:xfrm>
            <a:off x="4714532" y="1569415"/>
            <a:ext cx="5869961" cy="4357338"/>
            <a:chOff x="2873205" y="1425846"/>
            <a:chExt cx="6190624" cy="47889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2B3DFE-68F7-7C52-3BB9-7C6FD754D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4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3205" y="1425846"/>
              <a:ext cx="6190624" cy="478897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AFA316-ABCD-6E91-A077-B0C7AE4EC463}"/>
                </a:ext>
              </a:extLst>
            </p:cNvPr>
            <p:cNvSpPr txBox="1"/>
            <p:nvPr/>
          </p:nvSpPr>
          <p:spPr>
            <a:xfrm>
              <a:off x="6994903" y="4169048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1998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64DF0E-111B-4CD0-9303-0334C3FBB678}"/>
                </a:ext>
              </a:extLst>
            </p:cNvPr>
            <p:cNvSpPr txBox="1"/>
            <p:nvPr/>
          </p:nvSpPr>
          <p:spPr>
            <a:xfrm>
              <a:off x="7178298" y="3670113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1999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E981E7-73A8-24AB-1779-5BB06F85D6D2}"/>
                </a:ext>
              </a:extLst>
            </p:cNvPr>
            <p:cNvSpPr txBox="1"/>
            <p:nvPr/>
          </p:nvSpPr>
          <p:spPr>
            <a:xfrm>
              <a:off x="7691035" y="3426808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2003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385BFA-8500-143C-2E89-03A694F3A449}"/>
                </a:ext>
              </a:extLst>
            </p:cNvPr>
            <p:cNvSpPr txBox="1"/>
            <p:nvPr/>
          </p:nvSpPr>
          <p:spPr>
            <a:xfrm>
              <a:off x="5824780" y="3760147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2005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130685-6EFA-E3CC-FBE2-4D46D3F99EA8}"/>
                </a:ext>
              </a:extLst>
            </p:cNvPr>
            <p:cNvSpPr txBox="1"/>
            <p:nvPr/>
          </p:nvSpPr>
          <p:spPr>
            <a:xfrm>
              <a:off x="5286398" y="4368538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2007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AFEB26-3250-BD86-5709-E16FFA0FA259}"/>
                </a:ext>
              </a:extLst>
            </p:cNvPr>
            <p:cNvSpPr txBox="1"/>
            <p:nvPr/>
          </p:nvSpPr>
          <p:spPr>
            <a:xfrm>
              <a:off x="3414793" y="4648489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2009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6F52F3-BF42-14E4-0471-747E64230BEF}"/>
                </a:ext>
              </a:extLst>
            </p:cNvPr>
            <p:cNvSpPr txBox="1"/>
            <p:nvPr/>
          </p:nvSpPr>
          <p:spPr>
            <a:xfrm>
              <a:off x="5266840" y="5361419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2010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61533E-A299-F75B-487B-AED0D7D05A1F}"/>
                </a:ext>
              </a:extLst>
            </p:cNvPr>
            <p:cNvSpPr txBox="1"/>
            <p:nvPr/>
          </p:nvSpPr>
          <p:spPr>
            <a:xfrm>
              <a:off x="6297476" y="3073280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2018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4144E7-AC49-808B-61AF-B1FF5C6DCE31}"/>
                </a:ext>
              </a:extLst>
            </p:cNvPr>
            <p:cNvSpPr txBox="1"/>
            <p:nvPr/>
          </p:nvSpPr>
          <p:spPr>
            <a:xfrm>
              <a:off x="4028045" y="4169534"/>
              <a:ext cx="604434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highlight>
                    <a:srgbClr val="00FF00"/>
                  </a:highlight>
                </a:rPr>
                <a:t>2014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830CCF-6758-80F2-339A-2002B7F72BF4}"/>
                </a:ext>
              </a:extLst>
            </p:cNvPr>
            <p:cNvSpPr txBox="1"/>
            <p:nvPr/>
          </p:nvSpPr>
          <p:spPr>
            <a:xfrm>
              <a:off x="4150963" y="4403201"/>
              <a:ext cx="481517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5000"/>
                    </a:schemeClr>
                  </a:solidFill>
                </a:rPr>
                <a:t>EIM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51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A7130-0522-0DBB-9357-E7287B30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68" y="1498003"/>
            <a:ext cx="7093656" cy="43529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595C5-27DC-F2D0-F1E4-FFC6450B9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C0F59E-4920-6923-BA60-BA77A0FA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ERCOT: Electric Reliability Council of Texas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8E7F5-F9E3-85A7-6F75-79190D0D4890}"/>
              </a:ext>
            </a:extLst>
          </p:cNvPr>
          <p:cNvSpPr txBox="1"/>
          <p:nvPr/>
        </p:nvSpPr>
        <p:spPr>
          <a:xfrm>
            <a:off x="8258679" y="2011364"/>
            <a:ext cx="3376253" cy="421653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DE" sz="2000" b="1"/>
              <a:t>ERCOT ist der Independent System Operator für Texas</a:t>
            </a:r>
          </a:p>
          <a:p>
            <a:r>
              <a:rPr lang="en-GB" sz="2000">
                <a:hlinkClick r:id="rId3"/>
              </a:rPr>
              <a:t>https://www.ercot.com/</a:t>
            </a:r>
            <a:r>
              <a:rPr lang="en-GB" sz="2000"/>
              <a:t> </a:t>
            </a:r>
            <a:endParaRPr lang="en-DE" sz="2000"/>
          </a:p>
          <a:p>
            <a:endParaRPr lang="en-DE" sz="2000"/>
          </a:p>
          <a:p>
            <a:r>
              <a:rPr lang="en-DE" sz="2000"/>
              <a:t>Public Utility Commision (PUC) ist der Regulier von Texas z.B. für Netzentgelte, Grndversorgung etc</a:t>
            </a:r>
          </a:p>
          <a:p>
            <a:r>
              <a:rPr lang="en-GB">
                <a:hlinkClick r:id="rId4"/>
              </a:rPr>
              <a:t>https://www.puc.texas.gov/</a:t>
            </a:r>
            <a:r>
              <a:rPr lang="en-GB"/>
              <a:t> </a:t>
            </a:r>
            <a:endParaRPr lang="en-DE"/>
          </a:p>
          <a:p>
            <a:endParaRPr lang="en-DE"/>
          </a:p>
          <a:p>
            <a:r>
              <a:rPr lang="en-DE" sz="2000"/>
              <a:t>Federal Energy Regulatory Commission (FERC) hat kaum Zuständigkeit in Texas </a:t>
            </a:r>
          </a:p>
          <a:p>
            <a:r>
              <a:rPr lang="en-GB">
                <a:hlinkClick r:id="rId5"/>
              </a:rPr>
              <a:t>https://www.ferc.gov/</a:t>
            </a:r>
            <a:r>
              <a:rPr lang="en-GB"/>
              <a:t> 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486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AC37AD-1782-B30E-2742-FF02E1089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221" y="2108034"/>
            <a:ext cx="11110633" cy="3247589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ERCOT is not synchronised with its neighbouring systems</a:t>
            </a:r>
          </a:p>
          <a:p>
            <a:pPr lvl="1">
              <a:buFont typeface="Symbol" pitchFamily="2" charset="2"/>
              <a:buChar char="Þ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Internal congestion has no impact to other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vRES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in ERCOT are similar to Germany</a:t>
            </a:r>
          </a:p>
          <a:p>
            <a:pPr lvl="1">
              <a:buFont typeface="Symbol" pitchFamily="2" charset="2"/>
              <a:buChar char="Þ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25 GW Wind &amp; 6 GW PV, 80 GW peak load (2022)</a:t>
            </a:r>
          </a:p>
          <a:p>
            <a:pPr lvl="1">
              <a:buFont typeface="Symbol" pitchFamily="2" charset="2"/>
              <a:buChar char="Þ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160" lvl="1" indent="0">
              <a:buNone/>
            </a:pP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5620C-D419-D3A8-E8F8-DFAA0DA19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99629-9AC5-58D3-4D9A-95266684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ERCOT</a:t>
            </a:r>
          </a:p>
        </p:txBody>
      </p:sp>
    </p:spTree>
    <p:extLst>
      <p:ext uri="{BB962C8B-B14F-4D97-AF65-F5344CB8AC3E}">
        <p14:creationId xmlns:p14="http://schemas.microsoft.com/office/powerpoint/2010/main" val="57248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93A66A-0362-4F47-B1AC-014702C7F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A1F93D-EA3B-45B4-8041-AE2AB6A27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10BF85-4A93-4AF7-95A8-F2BC58F5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ERCOT </a:t>
            </a:r>
            <a:r>
              <a:rPr lang="en-GB" dirty="0" err="1"/>
              <a:t>Historie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8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8E7A35-9C3A-A832-D5C3-C2C75E1B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15127-90DB-73AE-B420-986D55BF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ERCOT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65F19-AB9E-79E9-2381-C9EC29144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28" b="57275"/>
          <a:stretch/>
        </p:blipFill>
        <p:spPr>
          <a:xfrm>
            <a:off x="557068" y="1818431"/>
            <a:ext cx="10312845" cy="172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097433-4603-6E98-F2BC-E35BF0DA6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1093" r="58355" b="49745"/>
          <a:stretch/>
        </p:blipFill>
        <p:spPr>
          <a:xfrm>
            <a:off x="547222" y="3540735"/>
            <a:ext cx="4308984" cy="369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95709D-4680-7966-6289-F4FC5835EEEA}"/>
              </a:ext>
            </a:extLst>
          </p:cNvPr>
          <p:cNvSpPr txBox="1"/>
          <p:nvPr/>
        </p:nvSpPr>
        <p:spPr>
          <a:xfrm>
            <a:off x="5317067" y="6368894"/>
            <a:ext cx="643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Quelle: </a:t>
            </a:r>
            <a:r>
              <a:rPr lang="en-DE" dirty="0">
                <a:hlinkClick r:id="rId3"/>
              </a:rPr>
              <a:t>ERCOT Board Orientation 2010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F5900-5BAE-550B-A511-19FDBAB4B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90" y="3212424"/>
            <a:ext cx="4886759" cy="3020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EF2E9B-4436-0D58-B0DC-947CFBC57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4" t="41744" r="18750" b="49094"/>
          <a:stretch/>
        </p:blipFill>
        <p:spPr>
          <a:xfrm>
            <a:off x="1136822" y="3881595"/>
            <a:ext cx="4064865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4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AC1CFC-3A67-A605-40E5-35B8A164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425" y="2593530"/>
            <a:ext cx="4115575" cy="36625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C3439-AD2F-6B97-66CB-5A9E9497E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388F6A-F796-C88A-67C1-E38E8E63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21" y="685801"/>
            <a:ext cx="11412550" cy="1325563"/>
          </a:xfrm>
        </p:spPr>
        <p:txBody>
          <a:bodyPr/>
          <a:lstStyle/>
          <a:p>
            <a:r>
              <a:rPr lang="en-DE" dirty="0"/>
              <a:t>Abtrennung einer 4. Gebotszone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FFD90-B704-B765-EF38-B867C0FBB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94" b="50709"/>
          <a:stretch/>
        </p:blipFill>
        <p:spPr>
          <a:xfrm>
            <a:off x="489165" y="1871096"/>
            <a:ext cx="8770949" cy="2323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49623-AE05-7BCA-DCD6-ED0F0F350F35}"/>
              </a:ext>
            </a:extLst>
          </p:cNvPr>
          <p:cNvSpPr txBox="1"/>
          <p:nvPr/>
        </p:nvSpPr>
        <p:spPr>
          <a:xfrm>
            <a:off x="7640589" y="6368894"/>
            <a:ext cx="4115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/>
              <a:t>Quelle: </a:t>
            </a:r>
            <a:r>
              <a:rPr lang="en-DE">
                <a:hlinkClick r:id="rId4"/>
              </a:rPr>
              <a:t>ERCOT Board Orientation 2010</a:t>
            </a:r>
            <a:endParaRPr lang="en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A41712-2499-BBE9-21A6-C6F82FD3B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0" r="70734" b="62261"/>
          <a:stretch/>
        </p:blipFill>
        <p:spPr>
          <a:xfrm>
            <a:off x="9318170" y="829390"/>
            <a:ext cx="2264228" cy="17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C3439-AD2F-6B97-66CB-5A9E9497E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CB93B-C569-4802-AF22-9A2B7C1E12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388F6A-F796-C88A-67C1-E38E8E63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Strukturelle Engpässe trotz kl. Gebotszonen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FFD90-B704-B765-EF38-B867C0FBB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0215" r="7083"/>
          <a:stretch/>
        </p:blipFill>
        <p:spPr>
          <a:xfrm>
            <a:off x="528832" y="3267566"/>
            <a:ext cx="10689136" cy="3001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49623-AE05-7BCA-DCD6-ED0F0F350F35}"/>
              </a:ext>
            </a:extLst>
          </p:cNvPr>
          <p:cNvSpPr txBox="1"/>
          <p:nvPr/>
        </p:nvSpPr>
        <p:spPr>
          <a:xfrm>
            <a:off x="5523471" y="6368894"/>
            <a:ext cx="6232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Quelle: </a:t>
            </a:r>
            <a:r>
              <a:rPr lang="en-DE" dirty="0">
                <a:hlinkClick r:id="rId3"/>
              </a:rPr>
              <a:t>ERCOT MMR 2002</a:t>
            </a:r>
            <a:r>
              <a:rPr lang="en-DE" dirty="0"/>
              <a:t>; </a:t>
            </a:r>
            <a:r>
              <a:rPr lang="en-DE" dirty="0">
                <a:hlinkClick r:id="rId4"/>
              </a:rPr>
              <a:t>ERCOT Board Orientation 2010</a:t>
            </a:r>
            <a:endParaRPr lang="en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4CD85-C449-0788-D359-3E2FEBD38267}"/>
              </a:ext>
            </a:extLst>
          </p:cNvPr>
          <p:cNvSpPr txBox="1"/>
          <p:nvPr/>
        </p:nvSpPr>
        <p:spPr>
          <a:xfrm>
            <a:off x="748272" y="1900416"/>
            <a:ext cx="3201994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DE" sz="2400" dirty="0"/>
              <a:t>Zonal congestion costs in August 2001 (peak load): 136 US$ Million</a:t>
            </a:r>
          </a:p>
          <a:p>
            <a:pPr marL="285750" indent="-285750">
              <a:buFont typeface="Symbol" pitchFamily="2" charset="2"/>
              <a:buChar char="Þ"/>
            </a:pPr>
            <a:endParaRPr lang="en-D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3338E-A99C-D27D-86A3-4C030B8E25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01"/>
          <a:stretch/>
        </p:blipFill>
        <p:spPr>
          <a:xfrm>
            <a:off x="7018414" y="1717954"/>
            <a:ext cx="3657824" cy="2021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B04CF5-5278-13E4-9181-063DAC38F025}"/>
              </a:ext>
            </a:extLst>
          </p:cNvPr>
          <p:cNvSpPr txBox="1"/>
          <p:nvPr/>
        </p:nvSpPr>
        <p:spPr>
          <a:xfrm>
            <a:off x="5088059" y="1950230"/>
            <a:ext cx="1695799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GB" sz="2400" dirty="0"/>
              <a:t>p</a:t>
            </a:r>
            <a:r>
              <a:rPr lang="en-DE" sz="2400" dirty="0"/>
              <a:t>lus local congestion costs</a:t>
            </a:r>
            <a:endParaRPr lang="en-DE" sz="2400" b="1" dirty="0"/>
          </a:p>
        </p:txBody>
      </p:sp>
    </p:spTree>
    <p:extLst>
      <p:ext uri="{BB962C8B-B14F-4D97-AF65-F5344CB8AC3E}">
        <p14:creationId xmlns:p14="http://schemas.microsoft.com/office/powerpoint/2010/main" val="412375166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ed Cover Slide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BDBE"/>
      </a:accent1>
      <a:accent2>
        <a:srgbClr val="F2B516"/>
      </a:accent2>
      <a:accent3>
        <a:srgbClr val="5FBB46"/>
      </a:accent3>
      <a:accent4>
        <a:srgbClr val="165C99"/>
      </a:accent4>
      <a:accent5>
        <a:srgbClr val="F15B4F"/>
      </a:accent5>
      <a:accent6>
        <a:srgbClr val="083050"/>
      </a:accent6>
      <a:hlink>
        <a:srgbClr val="0B2F4E"/>
      </a:hlink>
      <a:folHlink>
        <a:srgbClr val="0B2F4E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template  -  Read-Only" id="{D677470D-E910-4852-8673-72EE2FEB2341}" vid="{F9D2A274-1984-456D-AADF-14913290BD4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BDBE"/>
      </a:accent1>
      <a:accent2>
        <a:srgbClr val="F2B516"/>
      </a:accent2>
      <a:accent3>
        <a:srgbClr val="5FBB46"/>
      </a:accent3>
      <a:accent4>
        <a:srgbClr val="165C99"/>
      </a:accent4>
      <a:accent5>
        <a:srgbClr val="F15B4F"/>
      </a:accent5>
      <a:accent6>
        <a:srgbClr val="083050"/>
      </a:accent6>
      <a:hlink>
        <a:srgbClr val="0B2F4E"/>
      </a:hlink>
      <a:folHlink>
        <a:srgbClr val="0B2F4E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template  -  Read-Only" id="{D677470D-E910-4852-8673-72EE2FEB2341}" vid="{CBF95E5D-8C74-4C2A-8DF7-6BAA7020022E}"/>
    </a:ext>
  </a:extLst>
</a:theme>
</file>

<file path=ppt/theme/theme3.xml><?xml version="1.0" encoding="utf-8"?>
<a:theme xmlns:a="http://schemas.openxmlformats.org/drawingml/2006/main" name="Section Break Slide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BDBE"/>
      </a:accent1>
      <a:accent2>
        <a:srgbClr val="F2B516"/>
      </a:accent2>
      <a:accent3>
        <a:srgbClr val="5FBB46"/>
      </a:accent3>
      <a:accent4>
        <a:srgbClr val="165C99"/>
      </a:accent4>
      <a:accent5>
        <a:srgbClr val="F15B4F"/>
      </a:accent5>
      <a:accent6>
        <a:srgbClr val="083050"/>
      </a:accent6>
      <a:hlink>
        <a:srgbClr val="0B2F4E"/>
      </a:hlink>
      <a:folHlink>
        <a:srgbClr val="0B2F4E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template  -  Read-Only" id="{D677470D-E910-4852-8673-72EE2FEB2341}" vid="{D688FCCD-0AD0-4E4C-A226-DAAE4E3207ED}"/>
    </a:ext>
  </a:extLst>
</a:theme>
</file>

<file path=ppt/theme/theme4.xml><?xml version="1.0" encoding="utf-8"?>
<a:theme xmlns:a="http://schemas.openxmlformats.org/drawingml/2006/main" name="Body Slides">
  <a:themeElements>
    <a:clrScheme name="RAP Color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1BDBE"/>
      </a:accent1>
      <a:accent2>
        <a:srgbClr val="F2B516"/>
      </a:accent2>
      <a:accent3>
        <a:srgbClr val="5FBB46"/>
      </a:accent3>
      <a:accent4>
        <a:srgbClr val="165C99"/>
      </a:accent4>
      <a:accent5>
        <a:srgbClr val="F15B4F"/>
      </a:accent5>
      <a:accent6>
        <a:srgbClr val="083050"/>
      </a:accent6>
      <a:hlink>
        <a:srgbClr val="0B2F4E"/>
      </a:hlink>
      <a:folHlink>
        <a:srgbClr val="0B2F4E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>
          <a:defRPr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descreen template  -  Read-Only" id="{D677470D-E910-4852-8673-72EE2FEB2341}" vid="{4C5B4E7F-BC26-46D7-B7E2-B429E0946E4C}"/>
    </a:ext>
  </a:extLst>
</a:theme>
</file>

<file path=ppt/theme/theme5.xml><?xml version="1.0" encoding="utf-8"?>
<a:theme xmlns:a="http://schemas.openxmlformats.org/drawingml/2006/main" name="1_Body Slides">
  <a:themeElements>
    <a:clrScheme name="RAP Color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1BDBE"/>
      </a:accent1>
      <a:accent2>
        <a:srgbClr val="F2B516"/>
      </a:accent2>
      <a:accent3>
        <a:srgbClr val="5FBB46"/>
      </a:accent3>
      <a:accent4>
        <a:srgbClr val="165C99"/>
      </a:accent4>
      <a:accent5>
        <a:srgbClr val="F15B4F"/>
      </a:accent5>
      <a:accent6>
        <a:srgbClr val="083050"/>
      </a:accent6>
      <a:hlink>
        <a:srgbClr val="0B2F4E"/>
      </a:hlink>
      <a:folHlink>
        <a:srgbClr val="0B2F4E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>
          <a:defRPr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descreen template  -  Read-Only" id="{D677470D-E910-4852-8673-72EE2FEB2341}" vid="{3137FA37-B92B-4917-8E26-6CA627A7C4A9}"/>
    </a:ext>
  </a:extLst>
</a:theme>
</file>

<file path=ppt/theme/theme6.xml><?xml version="1.0" encoding="utf-8"?>
<a:theme xmlns:a="http://schemas.openxmlformats.org/drawingml/2006/main" name="Impact Slides">
  <a:themeElements>
    <a:clrScheme name="RAP Color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1BDBE"/>
      </a:accent1>
      <a:accent2>
        <a:srgbClr val="F2B516"/>
      </a:accent2>
      <a:accent3>
        <a:srgbClr val="5FBB46"/>
      </a:accent3>
      <a:accent4>
        <a:srgbClr val="165C99"/>
      </a:accent4>
      <a:accent5>
        <a:srgbClr val="F15B4F"/>
      </a:accent5>
      <a:accent6>
        <a:srgbClr val="083050"/>
      </a:accent6>
      <a:hlink>
        <a:srgbClr val="0B2F4E"/>
      </a:hlink>
      <a:folHlink>
        <a:srgbClr val="0B2F4E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template  -  Read-Only" id="{D677470D-E910-4852-8673-72EE2FEB2341}" vid="{FFAEEEB6-4421-484C-A6F6-EA7EC73B7484}"/>
    </a:ext>
  </a:extLst>
</a:theme>
</file>

<file path=ppt/theme/theme7.xml><?xml version="1.0" encoding="utf-8"?>
<a:theme xmlns:a="http://schemas.openxmlformats.org/drawingml/2006/main" name="About RAP ">
  <a:themeElements>
    <a:clrScheme name="RAP Color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1BDBE"/>
      </a:accent1>
      <a:accent2>
        <a:srgbClr val="F2B516"/>
      </a:accent2>
      <a:accent3>
        <a:srgbClr val="5FBB46"/>
      </a:accent3>
      <a:accent4>
        <a:srgbClr val="165C99"/>
      </a:accent4>
      <a:accent5>
        <a:srgbClr val="F15B4F"/>
      </a:accent5>
      <a:accent6>
        <a:srgbClr val="083050"/>
      </a:accent6>
      <a:hlink>
        <a:srgbClr val="0B2F4E"/>
      </a:hlink>
      <a:folHlink>
        <a:srgbClr val="0B2F4E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template  -  Read-Only" id="{D677470D-E910-4852-8673-72EE2FEB2341}" vid="{8F9711C8-0F1E-49B2-8E94-0CFDE9397F19}"/>
    </a:ext>
  </a:extLst>
</a:theme>
</file>

<file path=ppt/theme/theme8.xml><?xml version="1.0" encoding="utf-8"?>
<a:theme xmlns:a="http://schemas.openxmlformats.org/drawingml/2006/main" name="Personalized About RAP">
  <a:themeElements>
    <a:clrScheme name="RAP Color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1BDBE"/>
      </a:accent1>
      <a:accent2>
        <a:srgbClr val="F2B516"/>
      </a:accent2>
      <a:accent3>
        <a:srgbClr val="5FBB46"/>
      </a:accent3>
      <a:accent4>
        <a:srgbClr val="165C99"/>
      </a:accent4>
      <a:accent5>
        <a:srgbClr val="F15B4F"/>
      </a:accent5>
      <a:accent6>
        <a:srgbClr val="083050"/>
      </a:accent6>
      <a:hlink>
        <a:srgbClr val="0B2F4E"/>
      </a:hlink>
      <a:folHlink>
        <a:srgbClr val="0B2F4E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template  -  Read-Only" id="{D677470D-E910-4852-8673-72EE2FEB2341}" vid="{4982EA33-1F06-4CE6-8F3E-8FFD3EAD47B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AP Internal Documents" ma:contentTypeID="0x0101003A88EADD394739488D168D633066181600B941638ABDA68643A13B48F4333C55A6" ma:contentTypeVersion="4" ma:contentTypeDescription="" ma:contentTypeScope="" ma:versionID="4999edff7b0c5a6a68d15c444fe35827">
  <xsd:schema xmlns:xsd="http://www.w3.org/2001/XMLSchema" xmlns:xs="http://www.w3.org/2001/XMLSchema" xmlns:p="http://schemas.microsoft.com/office/2006/metadata/properties" xmlns:ns1="http://schemas.microsoft.com/sharepoint/v3" xmlns:ns2="b8dc8aa5-a169-48ff-8814-5f7d69716b40" xmlns:ns3="2783af7c-032d-4e16-b5ac-50e485e64b62" targetNamespace="http://schemas.microsoft.com/office/2006/metadata/properties" ma:root="true" ma:fieldsID="5cb05e7adeace2d3a555cb306c0808c1" ns1:_="" ns2:_="" ns3:_="">
    <xsd:import namespace="http://schemas.microsoft.com/sharepoint/v3"/>
    <xsd:import namespace="b8dc8aa5-a169-48ff-8814-5f7d69716b40"/>
    <xsd:import namespace="2783af7c-032d-4e16-b5ac-50e485e64b62"/>
    <xsd:element name="properties">
      <xsd:complexType>
        <xsd:sequence>
          <xsd:element name="documentManagement">
            <xsd:complexType>
              <xsd:all>
                <xsd:element ref="ns2:Content_x0020_Author" minOccurs="0"/>
                <xsd:element ref="ns2:Document_x0020_Status" minOccurs="0"/>
                <xsd:element ref="ns2:TaxCatchAllLabel" minOccurs="0"/>
                <xsd:element ref="ns2:l64fcf1da9ac4c5482e935154d3b167d" minOccurs="0"/>
                <xsd:element ref="ns2:o075a68547114315b395dbb1f441fc67" minOccurs="0"/>
                <xsd:element ref="ns2:h78a37d1695d4d2c9ed90c454afa8dda" minOccurs="0"/>
                <xsd:element ref="ns2:kf469aca49094485b7feea446e49b366" minOccurs="0"/>
                <xsd:element ref="ns2:TaxCatchAll" minOccurs="0"/>
                <xsd:element ref="ns2:m59841eafb2942339a5261151a433186" minOccurs="0"/>
                <xsd:element ref="ns2:SharedWithUsers" minOccurs="0"/>
                <xsd:element ref="ns2:SharingHintHash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c8aa5-a169-48ff-8814-5f7d69716b40" elementFormDefault="qualified">
    <xsd:import namespace="http://schemas.microsoft.com/office/2006/documentManagement/types"/>
    <xsd:import namespace="http://schemas.microsoft.com/office/infopath/2007/PartnerControls"/>
    <xsd:element name="Content_x0020_Author" ma:index="2" nillable="true" ma:displayName="Content Author" ma:list="UserInfo" ma:SharePointGroup="0" ma:internalName="Content_x0020_Auth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Status" ma:index="7" nillable="true" ma:displayName="Document Status" ma:default="Draft" ma:format="Dropdown" ma:internalName="Document_x0020_Status">
      <xsd:simpleType>
        <xsd:restriction base="dms:Choice">
          <xsd:enumeration value="Draft"/>
          <xsd:enumeration value="Final"/>
        </xsd:restriction>
      </xsd:simpleType>
    </xsd:element>
    <xsd:element name="TaxCatchAllLabel" ma:index="8" nillable="true" ma:displayName="Taxonomy Catch All Column1" ma:hidden="true" ma:list="{fd7044e7-12fe-4ee8-8100-005ba5623bfd}" ma:internalName="TaxCatchAllLabel" ma:readOnly="true" ma:showField="CatchAllDataLabel" ma:web="b8dc8aa5-a169-48ff-8814-5f7d69716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64fcf1da9ac4c5482e935154d3b167d" ma:index="10" nillable="true" ma:taxonomy="true" ma:internalName="l64fcf1da9ac4c5482e935154d3b167d" ma:taxonomyFieldName="Navigation_x0020_Term" ma:displayName="Navigation Term" ma:default="1315;#Nodal Pricing|1d95de5c-eee9-4d7a-a00c-531cb34cbaed" ma:fieldId="{564fcf1d-a9ac-4c54-82e9-35154d3b167d}" ma:taxonomyMulti="true" ma:sspId="cd695392-cbb7-4a88-8a60-0ee82d411b6c" ma:termSetId="00008931-7c49-4f81-a619-15d06c2ec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075a68547114315b395dbb1f441fc67" ma:index="12" nillable="true" ma:taxonomy="true" ma:internalName="o075a68547114315b395dbb1f441fc67" ma:taxonomyFieldName="Topic" ma:displayName="Topics" ma:default="" ma:fieldId="{8075a685-4711-4315-b395-dbb1f441fc67}" ma:taxonomyMulti="true" ma:sspId="cd695392-cbb7-4a88-8a60-0ee82d411b6c" ma:termSetId="afccca45-29f8-47bb-8a31-ddac0641db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8a37d1695d4d2c9ed90c454afa8dda" ma:index="16" nillable="true" ma:taxonomy="true" ma:internalName="h78a37d1695d4d2c9ed90c454afa8dda" ma:taxonomyFieldName="Document_x0020_Type" ma:displayName="Document Type" ma:default="" ma:fieldId="{178a37d1-695d-4d2c-9ed9-0c454afa8dda}" ma:sspId="cd695392-cbb7-4a88-8a60-0ee82d411b6c" ma:termSetId="2baf1a32-1014-41fd-9f06-737b378d09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469aca49094485b7feea446e49b366" ma:index="17" nillable="true" ma:taxonomy="true" ma:internalName="kf469aca49094485b7feea446e49b366" ma:taxonomyFieldName="RAP_x0020_Location" ma:displayName="RAP Location" ma:default="" ma:fieldId="{4f469aca-4909-4485-b7fe-ea446e49b366}" ma:taxonomyMulti="true" ma:sspId="cd695392-cbb7-4a88-8a60-0ee82d411b6c" ma:termSetId="b9990ba0-eabd-4f2b-a2c9-8253d2fa07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fd7044e7-12fe-4ee8-8100-005ba5623bfd}" ma:internalName="TaxCatchAll" ma:showField="CatchAllData" ma:web="b8dc8aa5-a169-48ff-8814-5f7d69716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59841eafb2942339a5261151a433186" ma:index="21" nillable="true" ma:taxonomy="true" ma:internalName="m59841eafb2942339a5261151a433186" ma:taxonomyFieldName="RAP_x0020_Authors" ma:displayName="RAP Authors" ma:default="" ma:fieldId="{659841ea-fb29-4233-9a52-61151a433186}" ma:taxonomyMulti="true" ma:sspId="cd695392-cbb7-4a88-8a60-0ee82d411b6c" ma:termSetId="0dd82a65-523c-4f3d-8469-bf14682fab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3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3af7c-032d-4e16-b5ac-50e485e64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c8aa5-a169-48ff-8814-5f7d69716b40">
      <Value>47</Value>
      <Value>284</Value>
      <Value>36</Value>
    </TaxCatchAll>
    <l64fcf1da9ac4c5482e935154d3b167d xmlns="b8dc8aa5-a169-48ff-8814-5f7d69716b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df4b1a3b-19fc-41dc-b149-4a7a35d55fde</TermId>
        </TermInfo>
      </Terms>
    </l64fcf1da9ac4c5482e935154d3b167d>
    <h78a37d1695d4d2c9ed90c454afa8dda xmlns="b8dc8aa5-a169-48ff-8814-5f7d69716b40">
      <Terms xmlns="http://schemas.microsoft.com/office/infopath/2007/PartnerControls"/>
    </h78a37d1695d4d2c9ed90c454afa8dda>
    <Content_x0020_Author xmlns="b8dc8aa5-a169-48ff-8814-5f7d69716b40">
      <UserInfo>
        <DisplayName>i:0#.f|membership|sthomas@raponline.org</DisplayName>
        <AccountId>885</AccountId>
        <AccountType/>
      </UserInfo>
    </Content_x0020_Author>
    <kf469aca49094485b7feea446e49b366 xmlns="b8dc8aa5-a169-48ff-8814-5f7d69716b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</TermName>
          <TermId xmlns="http://schemas.microsoft.com/office/infopath/2007/PartnerControls">1d1adebd-2522-45bb-836f-3be0134ebcdd</TermId>
        </TermInfo>
      </Terms>
    </kf469aca49094485b7feea446e49b366>
    <o075a68547114315b395dbb1f441fc67 xmlns="b8dc8aa5-a169-48ff-8814-5f7d69716b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Energy Efficiency Program Design</TermName>
          <TermId xmlns="http://schemas.microsoft.com/office/infopath/2007/PartnerControls">67d0a561-82f3-475f-b46a-6f708c753353</TermId>
        </TermInfo>
      </Terms>
    </o075a68547114315b395dbb1f441fc67>
    <Document_x0020_Status xmlns="b8dc8aa5-a169-48ff-8814-5f7d69716b40">Draft</Document_x0020_Status>
    <SharedWithUsers xmlns="b8dc8aa5-a169-48ff-8814-5f7d69716b40">
      <UserInfo>
        <DisplayName>Jan Rosenow</DisplayName>
        <AccountId>327</AccountId>
        <AccountType/>
      </UserInfo>
    </SharedWithUsers>
    <m59841eafb2942339a5261151a433186 xmlns="b8dc8aa5-a169-48ff-8814-5f7d69716b40">
      <Terms xmlns="http://schemas.microsoft.com/office/infopath/2007/PartnerControls"/>
    </m59841eafb2942339a5261151a433186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71818F-DF9C-438D-9C36-2AFD64C7EA16}">
  <ds:schemaRefs>
    <ds:schemaRef ds:uri="2783af7c-032d-4e16-b5ac-50e485e64b62"/>
    <ds:schemaRef ds:uri="b8dc8aa5-a169-48ff-8814-5f7d69716b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08D495-C7E0-4A38-82AA-3C0291B46432}">
  <ds:schemaRefs>
    <ds:schemaRef ds:uri="2783af7c-032d-4e16-b5ac-50e485e64b62"/>
    <ds:schemaRef ds:uri="b8dc8aa5-a169-48ff-8814-5f7d69716b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734222-EE30-426E-894A-9F1C744A07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template BC RAP</Template>
  <TotalTime>44491</TotalTime>
  <Words>784</Words>
  <Application>Microsoft Macintosh PowerPoint</Application>
  <PresentationFormat>Widescreen</PresentationFormat>
  <Paragraphs>143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Heiti SC Light</vt:lpstr>
      <vt:lpstr>Heiti SC Medium</vt:lpstr>
      <vt:lpstr>STHeiti</vt:lpstr>
      <vt:lpstr>Arial</vt:lpstr>
      <vt:lpstr>Calibri</vt:lpstr>
      <vt:lpstr>Symbol</vt:lpstr>
      <vt:lpstr>Wingdings</vt:lpstr>
      <vt:lpstr>Personalized Cover Slides</vt:lpstr>
      <vt:lpstr>Cover Slides</vt:lpstr>
      <vt:lpstr>Section Break Slides</vt:lpstr>
      <vt:lpstr>Body Slides</vt:lpstr>
      <vt:lpstr>1_Body Slides</vt:lpstr>
      <vt:lpstr>Impact Slides</vt:lpstr>
      <vt:lpstr>About RAP </vt:lpstr>
      <vt:lpstr>Personalized About RAP</vt:lpstr>
      <vt:lpstr>ERCOT Pathway to Locational Marginal Pricing</vt:lpstr>
      <vt:lpstr>US Strommärkte</vt:lpstr>
      <vt:lpstr>Locational Marginal Pricing in Nordamerika</vt:lpstr>
      <vt:lpstr>ERCOT: Electric Reliability Council of Texas</vt:lpstr>
      <vt:lpstr>ERCOT</vt:lpstr>
      <vt:lpstr>ERCOT Historie</vt:lpstr>
      <vt:lpstr>ERCOT </vt:lpstr>
      <vt:lpstr>Abtrennung einer 4. Gebotszone</vt:lpstr>
      <vt:lpstr>Strukturelle Engpässe trotz kl. Gebotszonen</vt:lpstr>
      <vt:lpstr>Netzengpässe im zonalen Marktmodel</vt:lpstr>
      <vt:lpstr>Market Monitoring zeigt Ineffizienz der zonalen Marktansätze auf</vt:lpstr>
      <vt:lpstr>ERCOT: Locational Marginal Pricing</vt:lpstr>
      <vt:lpstr>Auswirkungen des Systemwechsels </vt:lpstr>
      <vt:lpstr>Auslastung der kritischen Netzinfrastruktur </vt:lpstr>
      <vt:lpstr>Efficiency im Spot-Handel (Liquidität)</vt:lpstr>
      <vt:lpstr>Kosten Engpassmanagement &amp; EE (2017)</vt:lpstr>
      <vt:lpstr>US Stromerzeugung Wind &amp; Abregelung</vt:lpstr>
      <vt:lpstr>Ökonomische Auswirkungen durch  Wechsel zum nodalen System</vt:lpstr>
      <vt:lpstr>Jährliche Vorteile &amp; einmalige Implementierungskosten zum nodalen System im Vergleich zur installierten Kapazität</vt:lpstr>
      <vt:lpstr>Nodal &amp; zonal short-term &amp; long-term implications</vt:lpstr>
      <vt:lpstr>LMP Literatur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in power</dc:title>
  <dc:creator>Bram Claeys</dc:creator>
  <cp:lastModifiedBy>Andreas Jahn</cp:lastModifiedBy>
  <cp:revision>14</cp:revision>
  <dcterms:created xsi:type="dcterms:W3CDTF">2023-01-18T11:12:04Z</dcterms:created>
  <dcterms:modified xsi:type="dcterms:W3CDTF">2023-05-30T15:30:36Z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0x0101003A88EADD394739488D168D633066181600B941638ABDA68643A13B48F4333C55A6</vt:lpwstr>
  </property>
  <property fmtid="{D5CDD505-2E9C-101B-9397-08002B2CF9AE}" pid="3" name="Navigation Term">
    <vt:lpwstr>47;#Communications|df4b1a3b-19fc-41dc-b149-4a7a35d55fde</vt:lpwstr>
  </property>
  <property fmtid="{D5CDD505-2E9C-101B-9397-08002B2CF9AE}" pid="4" name="Topic">
    <vt:lpwstr>36;#Energy Efficiency Program Design|67d0a561-82f3-475f-b46a-6f708c753353</vt:lpwstr>
  </property>
  <property fmtid="{D5CDD505-2E9C-101B-9397-08002B2CF9AE}" pid="5" name="RAP Location">
    <vt:lpwstr>284;#Europe|1d1adebd-2522-45bb-836f-3be0134ebcdd</vt:lpwstr>
  </property>
  <property fmtid="{D5CDD505-2E9C-101B-9397-08002B2CF9AE}" pid="6" name="Document Type">
    <vt:lpwstr/>
  </property>
  <property fmtid="{D5CDD505-2E9C-101B-9397-08002B2CF9AE}" pid="7" name="RAP Authors">
    <vt:lpwstr/>
  </property>
  <property fmtid="{D5CDD505-2E9C-101B-9397-08002B2CF9AE}" pid="8" name="m59841eafb2942339a5261151a433186">
    <vt:lpwstr/>
  </property>
  <property fmtid="{D5CDD505-2E9C-101B-9397-08002B2CF9AE}" pid="9" name="MediaServiceImageTags">
    <vt:lpwstr/>
  </property>
</Properties>
</file>